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63" r:id="rId5"/>
    <p:sldId id="269" r:id="rId6"/>
    <p:sldId id="261" r:id="rId7"/>
    <p:sldId id="268" r:id="rId8"/>
    <p:sldId id="260" r:id="rId9"/>
    <p:sldId id="262" r:id="rId10"/>
    <p:sldId id="264" r:id="rId11"/>
    <p:sldId id="265" r:id="rId12"/>
    <p:sldId id="266" r:id="rId13"/>
    <p:sldId id="267" r:id="rId14"/>
    <p:sldId id="258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D3C7"/>
    <a:srgbClr val="8DA0CB"/>
    <a:srgbClr val="FD8D62"/>
    <a:srgbClr val="0000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6343"/>
  </p:normalViewPr>
  <p:slideViewPr>
    <p:cSldViewPr snapToGrid="0" snapToObjects="1">
      <p:cViewPr>
        <p:scale>
          <a:sx n="90" d="100"/>
          <a:sy n="90" d="100"/>
        </p:scale>
        <p:origin x="10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D2A75-AD1B-7243-8A02-9FCD393FB088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9A3F9-CD78-E348-8B47-AA718C1AC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25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an interactive, open-source web application for summarizing 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 single place for interactive analysis of chromosomal</a:t>
            </a:r>
            <a:r>
              <a:rPr lang="en-US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changes between 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9A3F9-CD78-E348-8B47-AA718C1AC8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8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an interactive, open-source web application for summarizing </a:t>
            </a:r>
          </a:p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 single place for interactive analysis of chromosomal</a:t>
            </a:r>
            <a:r>
              <a:rPr lang="en-US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changes between 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9A3F9-CD78-E348-8B47-AA718C1AC8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9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0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4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6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9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72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3A628-408A-C74E-AC17-B158206096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AD146-BD42-8D4E-A5C5-5AD217B6D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Aneuvis</a:t>
            </a:r>
            <a:r>
              <a:rPr lang="en-US" dirty="0" smtClean="0"/>
              <a:t> figures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663"/>
          <p:cNvGraphicFramePr/>
          <p:nvPr>
            <p:extLst/>
          </p:nvPr>
        </p:nvGraphicFramePr>
        <p:xfrm>
          <a:off x="2603473" y="1668438"/>
          <a:ext cx="1043670" cy="592352"/>
        </p:xfrm>
        <a:graphic>
          <a:graphicData uri="http://schemas.openxmlformats.org/drawingml/2006/table">
            <a:tbl>
              <a:tblPr/>
              <a:tblGrid>
                <a:gridCol w="173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" name="Shape 660"/>
          <p:cNvSpPr/>
          <p:nvPr/>
        </p:nvSpPr>
        <p:spPr>
          <a:xfrm rot="16200000">
            <a:off x="2213653" y="1779880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660"/>
          <p:cNvSpPr/>
          <p:nvPr/>
        </p:nvSpPr>
        <p:spPr>
          <a:xfrm>
            <a:off x="2563187" y="1382061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Table 663"/>
          <p:cNvGraphicFramePr/>
          <p:nvPr>
            <p:extLst/>
          </p:nvPr>
        </p:nvGraphicFramePr>
        <p:xfrm>
          <a:off x="4310117" y="1286802"/>
          <a:ext cx="642268" cy="985398"/>
        </p:xfrm>
        <a:graphic>
          <a:graphicData uri="http://schemas.openxmlformats.org/drawingml/2006/table">
            <a:tbl>
              <a:tblPr/>
              <a:tblGrid>
                <a:gridCol w="1605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5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8" name="Shape 660"/>
          <p:cNvSpPr/>
          <p:nvPr/>
        </p:nvSpPr>
        <p:spPr>
          <a:xfrm>
            <a:off x="4358572" y="1009977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660"/>
          <p:cNvSpPr/>
          <p:nvPr/>
        </p:nvSpPr>
        <p:spPr>
          <a:xfrm rot="16200000">
            <a:off x="3513512" y="1648331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660"/>
          <p:cNvSpPr/>
          <p:nvPr/>
        </p:nvSpPr>
        <p:spPr>
          <a:xfrm>
            <a:off x="4381014" y="721622"/>
            <a:ext cx="39914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.bed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660"/>
          <p:cNvSpPr/>
          <p:nvPr/>
        </p:nvSpPr>
        <p:spPr>
          <a:xfrm>
            <a:off x="2712122" y="1119316"/>
            <a:ext cx="732573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, 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xlsx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660"/>
          <p:cNvSpPr/>
          <p:nvPr/>
        </p:nvSpPr>
        <p:spPr>
          <a:xfrm>
            <a:off x="2899284" y="2314262"/>
            <a:ext cx="45204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smtClean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660"/>
          <p:cNvSpPr/>
          <p:nvPr/>
        </p:nvSpPr>
        <p:spPr>
          <a:xfrm>
            <a:off x="4026275" y="2315121"/>
            <a:ext cx="1127360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>
                <a:latin typeface="Arial" panose="020B0604020202020204" pitchFamily="34" charset="0"/>
                <a:cs typeface="Arial" panose="020B0604020202020204" pitchFamily="34" charset="0"/>
              </a:rPr>
              <a:t>SKY, </a:t>
            </a:r>
            <a:r>
              <a:rPr lang="en-US" sz="1218" b="1" smtClean="0">
                <a:latin typeface="Arial" panose="020B0604020202020204" pitchFamily="34" charset="0"/>
                <a:cs typeface="Arial" panose="020B0604020202020204" pitchFamily="34" charset="0"/>
              </a:rPr>
              <a:t>SC-WGS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660"/>
          <p:cNvSpPr/>
          <p:nvPr/>
        </p:nvSpPr>
        <p:spPr>
          <a:xfrm>
            <a:off x="3406929" y="76406"/>
            <a:ext cx="44242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660"/>
          <p:cNvSpPr/>
          <p:nvPr/>
        </p:nvSpPr>
        <p:spPr>
          <a:xfrm>
            <a:off x="2308919" y="692524"/>
            <a:ext cx="1790555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matrices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41029" y="708410"/>
            <a:ext cx="288560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pe 660"/>
          <p:cNvSpPr/>
          <p:nvPr/>
        </p:nvSpPr>
        <p:spPr>
          <a:xfrm>
            <a:off x="5788558" y="4770860"/>
            <a:ext cx="1393010" cy="4039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660"/>
          <p:cNvSpPr/>
          <p:nvPr/>
        </p:nvSpPr>
        <p:spPr>
          <a:xfrm>
            <a:off x="9425922" y="-129192"/>
            <a:ext cx="2766078" cy="1408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Control vs Treatment A vs Treatment B</a:t>
            </a:r>
          </a:p>
          <a:p>
            <a:pPr defTabSz="857262">
              <a:defRPr sz="1300"/>
            </a:pP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Patient A vs Patient B</a:t>
            </a:r>
          </a:p>
          <a:p>
            <a:pPr defTabSz="857262">
              <a:defRPr sz="1300"/>
            </a:pPr>
            <a:r>
              <a:rPr lang="en-US" sz="1218" dirty="0">
                <a:latin typeface="Arial" panose="020B0604020202020204" pitchFamily="34" charset="0"/>
                <a:cs typeface="Arial" panose="020B0604020202020204" pitchFamily="34" charset="0"/>
              </a:rPr>
              <a:t>Patient A vs Patient B</a:t>
            </a:r>
          </a:p>
          <a:p>
            <a:pPr defTabSz="857262">
              <a:defRPr sz="1300"/>
            </a:pP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57262">
              <a:defRPr sz="1300"/>
            </a:pPr>
            <a:endParaRPr lang="en-US" sz="121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Between-group summary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4071818" y="2576697"/>
            <a:ext cx="23051" cy="17369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5179474" y="1837943"/>
            <a:ext cx="126537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660"/>
          <p:cNvSpPr/>
          <p:nvPr/>
        </p:nvSpPr>
        <p:spPr>
          <a:xfrm rot="16200000">
            <a:off x="5129104" y="3453295"/>
            <a:ext cx="125258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reatment labels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6653454" y="3581499"/>
            <a:ext cx="1516186" cy="23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5897367" y="1821339"/>
            <a:ext cx="6156" cy="2661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hape 660"/>
          <p:cNvSpPr/>
          <p:nvPr/>
        </p:nvSpPr>
        <p:spPr>
          <a:xfrm>
            <a:off x="5378996" y="1225157"/>
            <a:ext cx="892873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Aneuvis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660"/>
          <p:cNvSpPr/>
          <p:nvPr/>
        </p:nvSpPr>
        <p:spPr>
          <a:xfrm>
            <a:off x="6572238" y="630879"/>
            <a:ext cx="65081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504348" y="646765"/>
            <a:ext cx="301112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560765" y="949935"/>
            <a:ext cx="2954710" cy="1591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Treatment-level summary</a:t>
            </a:r>
          </a:p>
          <a:p>
            <a:pPr marL="742950" lvl="1" indent="-285750" defTabSz="857262">
              <a:buFontTx/>
              <a:buChar char="-"/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</a:t>
            </a:r>
            <a:r>
              <a:rPr lang="en-US" sz="1218" b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18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eatmaps</a:t>
            </a:r>
            <a:endParaRPr lang="en-US" sz="1218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defTabSz="857262">
              <a:buFontTx/>
              <a:buChar char="-"/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Measures of chromosome number variation (Table)</a:t>
            </a:r>
          </a:p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Inference</a:t>
            </a: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- Between experimental platforms</a:t>
            </a: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- Between treatments</a:t>
            </a:r>
            <a:endParaRPr lang="en-US"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139702" y="597967"/>
            <a:ext cx="7482731" cy="2088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hape 660"/>
          <p:cNvSpPr/>
          <p:nvPr/>
        </p:nvSpPr>
        <p:spPr>
          <a:xfrm>
            <a:off x="1740805" y="484881"/>
            <a:ext cx="26770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660"/>
          <p:cNvSpPr/>
          <p:nvPr/>
        </p:nvSpPr>
        <p:spPr>
          <a:xfrm>
            <a:off x="1750197" y="5304375"/>
            <a:ext cx="28373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660"/>
          <p:cNvSpPr/>
          <p:nvPr/>
        </p:nvSpPr>
        <p:spPr>
          <a:xfrm rot="16200000">
            <a:off x="3034470" y="3464996"/>
            <a:ext cx="1275990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Existing software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74661" y="4315020"/>
            <a:ext cx="288560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17628" y="4738851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378084" y="4738851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038383" y="5072849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75041" y="5065722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725005" y="4741113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185461" y="4741113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845760" y="5075111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197650" y="5041160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07920" y="5365222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945155" y="5179416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419787" y="5179416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065798" y="5513414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431976" y="5479463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342246" y="5803525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836342" y="5797027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Shape 660"/>
          <p:cNvSpPr/>
          <p:nvPr/>
        </p:nvSpPr>
        <p:spPr>
          <a:xfrm>
            <a:off x="2899284" y="5399720"/>
            <a:ext cx="597921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660"/>
          <p:cNvSpPr/>
          <p:nvPr/>
        </p:nvSpPr>
        <p:spPr>
          <a:xfrm>
            <a:off x="4725005" y="4483137"/>
            <a:ext cx="948016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Treatment B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660"/>
          <p:cNvSpPr/>
          <p:nvPr/>
        </p:nvSpPr>
        <p:spPr>
          <a:xfrm>
            <a:off x="3777265" y="4906880"/>
            <a:ext cx="939424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 A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660"/>
          <p:cNvSpPr/>
          <p:nvPr/>
        </p:nvSpPr>
        <p:spPr>
          <a:xfrm>
            <a:off x="2776665" y="6208572"/>
            <a:ext cx="2883603" cy="588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Question: Do treatments A and B induce aneuploidy/CIN? 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015144" y="480516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089575" y="481580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3121361" y="5133257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3195792" y="5143897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458057" y="511553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532488" y="514744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479975" y="479631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3554406" y="477859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058710" y="523330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4133141" y="524394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4005011" y="5251146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4182758" y="5555823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4257189" y="5566463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129059" y="5573665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218204" y="558418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3984285" y="584644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3930586" y="5864290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4572615" y="522976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4518916" y="5247604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4484017" y="587834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4437406" y="5874924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4537179" y="5867193"/>
            <a:ext cx="0" cy="130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4563029" y="553557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616196" y="553912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509330" y="5532148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4846617" y="479086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921048" y="480150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792918" y="4808706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4970665" y="5113383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5045096" y="5124023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4916966" y="5131225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5360522" y="478732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5306823" y="4805164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5271924" y="543590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5225313" y="5432484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5350936" y="509313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5404103" y="509668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5297237" y="5089708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3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663"/>
          <p:cNvGraphicFramePr/>
          <p:nvPr>
            <p:extLst>
              <p:ext uri="{D42A27DB-BD31-4B8C-83A1-F6EECF244321}">
                <p14:modId xmlns:p14="http://schemas.microsoft.com/office/powerpoint/2010/main" val="460857189"/>
              </p:ext>
            </p:extLst>
          </p:nvPr>
        </p:nvGraphicFramePr>
        <p:xfrm>
          <a:off x="6904122" y="934164"/>
          <a:ext cx="695780" cy="1036616"/>
        </p:xfrm>
        <a:graphic>
          <a:graphicData uri="http://schemas.openxmlformats.org/drawingml/2006/table">
            <a:tbl>
              <a:tblPr/>
              <a:tblGrid>
                <a:gridCol w="173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" name="Shape 660"/>
          <p:cNvSpPr/>
          <p:nvPr/>
        </p:nvSpPr>
        <p:spPr>
          <a:xfrm rot="16200000">
            <a:off x="6480359" y="1274615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660"/>
          <p:cNvSpPr/>
          <p:nvPr/>
        </p:nvSpPr>
        <p:spPr>
          <a:xfrm>
            <a:off x="6745795" y="691712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Table 663"/>
          <p:cNvGraphicFramePr/>
          <p:nvPr>
            <p:extLst>
              <p:ext uri="{D42A27DB-BD31-4B8C-83A1-F6EECF244321}">
                <p14:modId xmlns:p14="http://schemas.microsoft.com/office/powerpoint/2010/main" val="1558732306"/>
              </p:ext>
            </p:extLst>
          </p:nvPr>
        </p:nvGraphicFramePr>
        <p:xfrm>
          <a:off x="8381849" y="966247"/>
          <a:ext cx="857514" cy="1009998"/>
        </p:xfrm>
        <a:graphic>
          <a:graphicData uri="http://schemas.openxmlformats.org/drawingml/2006/table">
            <a:tbl>
              <a:tblPr/>
              <a:tblGrid>
                <a:gridCol w="142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919"/>
                <a:gridCol w="1429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919"/>
                <a:gridCol w="1429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9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683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3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83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83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683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83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Shape 660"/>
          <p:cNvSpPr/>
          <p:nvPr/>
        </p:nvSpPr>
        <p:spPr>
          <a:xfrm>
            <a:off x="8616486" y="682643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660"/>
          <p:cNvSpPr/>
          <p:nvPr/>
        </p:nvSpPr>
        <p:spPr>
          <a:xfrm rot="16200000">
            <a:off x="7677201" y="1336894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660"/>
          <p:cNvSpPr/>
          <p:nvPr/>
        </p:nvSpPr>
        <p:spPr>
          <a:xfrm>
            <a:off x="8605007" y="506116"/>
            <a:ext cx="39914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.bed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660"/>
          <p:cNvSpPr/>
          <p:nvPr/>
        </p:nvSpPr>
        <p:spPr>
          <a:xfrm>
            <a:off x="6898347" y="485058"/>
            <a:ext cx="732573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, 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xlsx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660"/>
          <p:cNvSpPr/>
          <p:nvPr/>
        </p:nvSpPr>
        <p:spPr>
          <a:xfrm>
            <a:off x="11659341" y="1527422"/>
            <a:ext cx="45204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660"/>
          <p:cNvSpPr/>
          <p:nvPr/>
        </p:nvSpPr>
        <p:spPr>
          <a:xfrm>
            <a:off x="12914923" y="1536232"/>
            <a:ext cx="1127360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>
                <a:latin typeface="Arial" panose="020B0604020202020204" pitchFamily="34" charset="0"/>
                <a:cs typeface="Arial" panose="020B0604020202020204" pitchFamily="34" charset="0"/>
              </a:rPr>
              <a:t>SKY, </a:t>
            </a: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SC-WGS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660"/>
          <p:cNvSpPr/>
          <p:nvPr/>
        </p:nvSpPr>
        <p:spPr>
          <a:xfrm>
            <a:off x="9385741" y="2464747"/>
            <a:ext cx="44242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660"/>
          <p:cNvSpPr/>
          <p:nvPr/>
        </p:nvSpPr>
        <p:spPr>
          <a:xfrm>
            <a:off x="6568024" y="2054030"/>
            <a:ext cx="2319546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matrices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500134" y="493225"/>
            <a:ext cx="288560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pe 660"/>
          <p:cNvSpPr/>
          <p:nvPr/>
        </p:nvSpPr>
        <p:spPr>
          <a:xfrm>
            <a:off x="5110646" y="1277555"/>
            <a:ext cx="1133324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7636221" y="2444383"/>
            <a:ext cx="0" cy="318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5080398" y="1663400"/>
            <a:ext cx="126537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660"/>
          <p:cNvSpPr/>
          <p:nvPr/>
        </p:nvSpPr>
        <p:spPr>
          <a:xfrm rot="16200000">
            <a:off x="10201166" y="3247697"/>
            <a:ext cx="125258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reatment labels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11725516" y="3375901"/>
            <a:ext cx="1516186" cy="23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10969429" y="1615741"/>
            <a:ext cx="6156" cy="2661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hape 660"/>
          <p:cNvSpPr/>
          <p:nvPr/>
        </p:nvSpPr>
        <p:spPr>
          <a:xfrm>
            <a:off x="4971890" y="2286403"/>
            <a:ext cx="1495602" cy="5270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Aneuvis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660"/>
          <p:cNvSpPr/>
          <p:nvPr/>
        </p:nvSpPr>
        <p:spPr>
          <a:xfrm>
            <a:off x="11644300" y="425281"/>
            <a:ext cx="65081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1576410" y="441167"/>
            <a:ext cx="301112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0056230" y="4211040"/>
            <a:ext cx="2954710" cy="1591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Treatment-level summary</a:t>
            </a:r>
          </a:p>
          <a:p>
            <a:pPr marL="742950" lvl="1" indent="-285750" defTabSz="857262">
              <a:buFontTx/>
              <a:buChar char="-"/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</a:t>
            </a:r>
            <a:r>
              <a:rPr lang="en-US" sz="1218" b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18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eatmaps</a:t>
            </a:r>
            <a:endParaRPr lang="en-US" sz="1218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defTabSz="857262">
              <a:buFontTx/>
              <a:buChar char="-"/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Measures of chromosome number variation (Table)</a:t>
            </a:r>
          </a:p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Inference</a:t>
            </a: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- Between experimental platforms</a:t>
            </a: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- Between treatments</a:t>
            </a:r>
            <a:endParaRPr lang="en-US"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046885" y="2789894"/>
            <a:ext cx="7338856" cy="2829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hape 660"/>
          <p:cNvSpPr/>
          <p:nvPr/>
        </p:nvSpPr>
        <p:spPr>
          <a:xfrm>
            <a:off x="10425549" y="2311779"/>
            <a:ext cx="26770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660"/>
          <p:cNvSpPr/>
          <p:nvPr/>
        </p:nvSpPr>
        <p:spPr>
          <a:xfrm>
            <a:off x="1371309" y="278825"/>
            <a:ext cx="26770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660"/>
          <p:cNvSpPr/>
          <p:nvPr/>
        </p:nvSpPr>
        <p:spPr>
          <a:xfrm>
            <a:off x="2193017" y="2884848"/>
            <a:ext cx="383726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User-friendly, interactive, open-source web application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050050" y="489293"/>
            <a:ext cx="288560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93017" y="690289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653473" y="690289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13772" y="1024287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650430" y="1017160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032478" y="756719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92934" y="756719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153233" y="1090717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505123" y="1056766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415393" y="1380828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220544" y="1130854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695176" y="1130854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341187" y="1464852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707365" y="1430901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617635" y="1754963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111731" y="1748465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Shape 660"/>
          <p:cNvSpPr/>
          <p:nvPr/>
        </p:nvSpPr>
        <p:spPr>
          <a:xfrm>
            <a:off x="2174673" y="1351158"/>
            <a:ext cx="597921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660"/>
          <p:cNvSpPr/>
          <p:nvPr/>
        </p:nvSpPr>
        <p:spPr>
          <a:xfrm>
            <a:off x="4000514" y="498703"/>
            <a:ext cx="948016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Treatment B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660"/>
          <p:cNvSpPr/>
          <p:nvPr/>
        </p:nvSpPr>
        <p:spPr>
          <a:xfrm>
            <a:off x="3052654" y="858318"/>
            <a:ext cx="939424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 A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660"/>
          <p:cNvSpPr/>
          <p:nvPr/>
        </p:nvSpPr>
        <p:spPr>
          <a:xfrm>
            <a:off x="3149825" y="99552"/>
            <a:ext cx="5578866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Question: Do treatments A and B induce aneuploidy/CIN?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290533" y="75660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2364964" y="76724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396750" y="1084695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2471181" y="1095335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733446" y="106697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2807877" y="109888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755364" y="74774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829795" y="73003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3334099" y="118474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408530" y="119538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3280400" y="1202584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3458147" y="1507261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532578" y="1517901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404448" y="1525103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3493593" y="153562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3259674" y="179788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3205975" y="1815728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3848004" y="118120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3794305" y="1199042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3759406" y="182978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3712795" y="1826362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3812568" y="1818631"/>
            <a:ext cx="0" cy="130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3838418" y="148700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3891585" y="149056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3784719" y="1483586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4154090" y="80647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228521" y="81711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100391" y="824312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4278138" y="1128989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352569" y="1139629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4224439" y="1146831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4667995" y="80292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4614296" y="820770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579397" y="145151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532786" y="1448090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4658409" y="110873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711576" y="111228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4604710" y="1105314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Shape 660"/>
          <p:cNvSpPr/>
          <p:nvPr/>
        </p:nvSpPr>
        <p:spPr>
          <a:xfrm>
            <a:off x="4938980" y="1707673"/>
            <a:ext cx="156978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>
                <a:latin typeface="Arial" panose="020B0604020202020204" pitchFamily="34" charset="0"/>
                <a:cs typeface="Arial" panose="020B0604020202020204" pitchFamily="34" charset="0"/>
              </a:rPr>
              <a:t>FISH, SKY, </a:t>
            </a:r>
            <a:r>
              <a:rPr lang="en-US" sz="1218" b="1" smtClean="0">
                <a:latin typeface="Arial" panose="020B0604020202020204" pitchFamily="34" charset="0"/>
                <a:cs typeface="Arial" panose="020B0604020202020204" pitchFamily="34" charset="0"/>
              </a:rPr>
              <a:t>SC-WGS</a:t>
            </a:r>
            <a:endParaRPr lang="en-US" sz="1218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4198710" y="836876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Shape 660"/>
          <p:cNvSpPr/>
          <p:nvPr/>
        </p:nvSpPr>
        <p:spPr>
          <a:xfrm>
            <a:off x="2212542" y="3279018"/>
            <a:ext cx="1908607" cy="6584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marL="342900" indent="-342900" defTabSz="857262">
              <a:buAutoNum type="arabicPeriod"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Upload data </a:t>
            </a: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and provide experimental labels</a:t>
            </a: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Shape 660"/>
          <p:cNvSpPr/>
          <p:nvPr/>
        </p:nvSpPr>
        <p:spPr>
          <a:xfrm>
            <a:off x="9619275" y="6156684"/>
            <a:ext cx="106638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indent="-342900" defTabSz="857262">
              <a:buAutoNum type="arabicPeriod"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Visualize</a:t>
            </a:r>
          </a:p>
        </p:txBody>
      </p:sp>
      <p:sp>
        <p:nvSpPr>
          <p:cNvPr id="132" name="Shape 660"/>
          <p:cNvSpPr/>
          <p:nvPr/>
        </p:nvSpPr>
        <p:spPr>
          <a:xfrm>
            <a:off x="9568530" y="6592112"/>
            <a:ext cx="2901301" cy="6584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marL="342900" indent="-342900" defTabSz="857262">
              <a:buAutoNum type="arabicPeriod"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Summarize</a:t>
            </a:r>
          </a:p>
          <a:p>
            <a:pPr marL="800100" lvl="1" indent="-342900" defTabSz="857262">
              <a:buAutoNum type="arabicPeriod"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Between treatments and experimental platforms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66" y="4163948"/>
            <a:ext cx="406400" cy="406400"/>
          </a:xfrm>
          <a:prstGeom prst="rect">
            <a:avLst/>
          </a:prstGeom>
        </p:spPr>
      </p:pic>
      <p:sp>
        <p:nvSpPr>
          <p:cNvPr id="133" name="Shape 660"/>
          <p:cNvSpPr/>
          <p:nvPr/>
        </p:nvSpPr>
        <p:spPr>
          <a:xfrm>
            <a:off x="6579696" y="3024399"/>
            <a:ext cx="45204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</a:p>
        </p:txBody>
      </p:sp>
      <p:sp>
        <p:nvSpPr>
          <p:cNvPr id="134" name="Shape 660"/>
          <p:cNvSpPr/>
          <p:nvPr/>
        </p:nvSpPr>
        <p:spPr>
          <a:xfrm>
            <a:off x="7530671" y="3032458"/>
            <a:ext cx="408766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SKY</a:t>
            </a:r>
          </a:p>
        </p:txBody>
      </p:sp>
      <p:sp>
        <p:nvSpPr>
          <p:cNvPr id="135" name="Shape 660"/>
          <p:cNvSpPr/>
          <p:nvPr/>
        </p:nvSpPr>
        <p:spPr>
          <a:xfrm>
            <a:off x="8333445" y="3040355"/>
            <a:ext cx="737381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SC-WGS</a:t>
            </a: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Shape 660"/>
          <p:cNvSpPr/>
          <p:nvPr/>
        </p:nvSpPr>
        <p:spPr>
          <a:xfrm>
            <a:off x="5558067" y="3694722"/>
            <a:ext cx="858633" cy="389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algn="ctr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Chr. x Cell </a:t>
            </a:r>
          </a:p>
          <a:p>
            <a:pPr marL="342900" marR="0" lvl="0" indent="-342900" algn="ctr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Shape 660"/>
          <p:cNvSpPr/>
          <p:nvPr/>
        </p:nvSpPr>
        <p:spPr>
          <a:xfrm>
            <a:off x="5691790" y="3169931"/>
            <a:ext cx="642805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Gridplot</a:t>
            </a: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Shape 660"/>
          <p:cNvSpPr/>
          <p:nvPr/>
        </p:nvSpPr>
        <p:spPr>
          <a:xfrm>
            <a:off x="5192822" y="4122057"/>
            <a:ext cx="1238323" cy="3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marL="342900" marR="0" lvl="0" algn="ctr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Summary tables</a:t>
            </a:r>
          </a:p>
        </p:txBody>
      </p:sp>
      <p:sp>
        <p:nvSpPr>
          <p:cNvPr id="140" name="Shape 660"/>
          <p:cNvSpPr/>
          <p:nvPr/>
        </p:nvSpPr>
        <p:spPr>
          <a:xfrm>
            <a:off x="5112569" y="4428605"/>
            <a:ext cx="1312356" cy="47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marL="342900" marR="0" lvl="0" algn="ctr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Permutation tests</a:t>
            </a:r>
          </a:p>
        </p:txBody>
      </p:sp>
      <p:sp>
        <p:nvSpPr>
          <p:cNvPr id="141" name="Shape 660"/>
          <p:cNvSpPr/>
          <p:nvPr/>
        </p:nvSpPr>
        <p:spPr>
          <a:xfrm>
            <a:off x="3561419" y="4119867"/>
            <a:ext cx="1942733" cy="6584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marL="342900" marR="0" lvl="0" algn="ctr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Are there </a:t>
            </a: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statistically significant differences between groups?</a:t>
            </a: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Shape 660"/>
          <p:cNvSpPr/>
          <p:nvPr/>
        </p:nvSpPr>
        <p:spPr>
          <a:xfrm>
            <a:off x="3800783" y="3419462"/>
            <a:ext cx="1545201" cy="47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marL="342900" marR="0" lvl="0" algn="ctr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Can we see any patterns?</a:t>
            </a: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Shape 660"/>
          <p:cNvSpPr/>
          <p:nvPr/>
        </p:nvSpPr>
        <p:spPr>
          <a:xfrm>
            <a:off x="5571476" y="3386499"/>
            <a:ext cx="910955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Ternary plot</a:t>
            </a:r>
          </a:p>
        </p:txBody>
      </p:sp>
      <p:sp>
        <p:nvSpPr>
          <p:cNvPr id="145" name="Shape 660"/>
          <p:cNvSpPr/>
          <p:nvPr/>
        </p:nvSpPr>
        <p:spPr>
          <a:xfrm>
            <a:off x="4966488" y="4927021"/>
            <a:ext cx="1594085" cy="6584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marL="342900" marR="0" lvl="0" algn="ctr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Is there </a:t>
            </a: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statistical significance?</a:t>
            </a: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Shape 660"/>
          <p:cNvSpPr/>
          <p:nvPr/>
        </p:nvSpPr>
        <p:spPr>
          <a:xfrm>
            <a:off x="2091804" y="2056640"/>
            <a:ext cx="2136803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groups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3476450" y="2418770"/>
            <a:ext cx="0" cy="318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Shape 660"/>
          <p:cNvSpPr/>
          <p:nvPr/>
        </p:nvSpPr>
        <p:spPr>
          <a:xfrm>
            <a:off x="9425847" y="2777567"/>
            <a:ext cx="56425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1" name="Table 663"/>
          <p:cNvGraphicFramePr/>
          <p:nvPr>
            <p:extLst>
              <p:ext uri="{D42A27DB-BD31-4B8C-83A1-F6EECF244321}">
                <p14:modId xmlns:p14="http://schemas.microsoft.com/office/powerpoint/2010/main" val="1480205593"/>
              </p:ext>
            </p:extLst>
          </p:nvPr>
        </p:nvGraphicFramePr>
        <p:xfrm>
          <a:off x="6559551" y="3426037"/>
          <a:ext cx="695780" cy="1036616"/>
        </p:xfrm>
        <a:graphic>
          <a:graphicData uri="http://schemas.openxmlformats.org/drawingml/2006/table">
            <a:tbl>
              <a:tblPr/>
              <a:tblGrid>
                <a:gridCol w="173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249" y="6467313"/>
            <a:ext cx="418426" cy="5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878564" y="4750551"/>
            <a:ext cx="3693665" cy="1211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663"/>
          <p:cNvGraphicFramePr/>
          <p:nvPr>
            <p:extLst>
              <p:ext uri="{D42A27DB-BD31-4B8C-83A1-F6EECF244321}">
                <p14:modId xmlns:p14="http://schemas.microsoft.com/office/powerpoint/2010/main" val="470552054"/>
              </p:ext>
            </p:extLst>
          </p:nvPr>
        </p:nvGraphicFramePr>
        <p:xfrm>
          <a:off x="7128710" y="1287088"/>
          <a:ext cx="695780" cy="1036616"/>
        </p:xfrm>
        <a:graphic>
          <a:graphicData uri="http://schemas.openxmlformats.org/drawingml/2006/table">
            <a:tbl>
              <a:tblPr/>
              <a:tblGrid>
                <a:gridCol w="173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" name="Shape 660"/>
          <p:cNvSpPr/>
          <p:nvPr/>
        </p:nvSpPr>
        <p:spPr>
          <a:xfrm rot="16200000">
            <a:off x="6704947" y="1627539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660"/>
          <p:cNvSpPr/>
          <p:nvPr/>
        </p:nvSpPr>
        <p:spPr>
          <a:xfrm>
            <a:off x="6970383" y="1044636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Table 663"/>
          <p:cNvGraphicFramePr/>
          <p:nvPr>
            <p:extLst>
              <p:ext uri="{D42A27DB-BD31-4B8C-83A1-F6EECF244321}">
                <p14:modId xmlns:p14="http://schemas.microsoft.com/office/powerpoint/2010/main" val="836195174"/>
              </p:ext>
            </p:extLst>
          </p:nvPr>
        </p:nvGraphicFramePr>
        <p:xfrm>
          <a:off x="8606437" y="1269737"/>
          <a:ext cx="857514" cy="1059432"/>
        </p:xfrm>
        <a:graphic>
          <a:graphicData uri="http://schemas.openxmlformats.org/drawingml/2006/table">
            <a:tbl>
              <a:tblPr/>
              <a:tblGrid>
                <a:gridCol w="142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919"/>
                <a:gridCol w="1429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919"/>
                <a:gridCol w="1429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9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Shape 660"/>
          <p:cNvSpPr/>
          <p:nvPr/>
        </p:nvSpPr>
        <p:spPr>
          <a:xfrm>
            <a:off x="8841074" y="1035567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660"/>
          <p:cNvSpPr/>
          <p:nvPr/>
        </p:nvSpPr>
        <p:spPr>
          <a:xfrm rot="16200000">
            <a:off x="7901789" y="1689818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660"/>
          <p:cNvSpPr/>
          <p:nvPr/>
        </p:nvSpPr>
        <p:spPr>
          <a:xfrm>
            <a:off x="8829595" y="859040"/>
            <a:ext cx="39914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.bed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660"/>
          <p:cNvSpPr/>
          <p:nvPr/>
        </p:nvSpPr>
        <p:spPr>
          <a:xfrm>
            <a:off x="7122935" y="837982"/>
            <a:ext cx="732573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, 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xlsx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660"/>
          <p:cNvSpPr/>
          <p:nvPr/>
        </p:nvSpPr>
        <p:spPr>
          <a:xfrm>
            <a:off x="6792612" y="2416280"/>
            <a:ext cx="2319546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matrices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724722" y="846149"/>
            <a:ext cx="2885607" cy="1890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pe 660"/>
          <p:cNvSpPr/>
          <p:nvPr/>
        </p:nvSpPr>
        <p:spPr>
          <a:xfrm>
            <a:off x="5335234" y="1405221"/>
            <a:ext cx="1133324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7860809" y="2813349"/>
            <a:ext cx="0" cy="318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5304986" y="1791066"/>
            <a:ext cx="126537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271473" y="3158860"/>
            <a:ext cx="7338856" cy="3098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pe 660"/>
          <p:cNvSpPr/>
          <p:nvPr/>
        </p:nvSpPr>
        <p:spPr>
          <a:xfrm>
            <a:off x="1980905" y="663833"/>
            <a:ext cx="26770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660"/>
          <p:cNvSpPr/>
          <p:nvPr/>
        </p:nvSpPr>
        <p:spPr>
          <a:xfrm>
            <a:off x="2309085" y="3204778"/>
            <a:ext cx="4326692" cy="588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Aneuvis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summarizes numerical chromosomal changes between experimental groups.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74638" y="858259"/>
            <a:ext cx="2885607" cy="1890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17605" y="1059255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878061" y="1059255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538360" y="1393253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875018" y="1386126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257066" y="1125685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717522" y="1125685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377821" y="1459683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29711" y="1425732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639981" y="1749794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445132" y="1499820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919764" y="1499820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565775" y="1833818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31953" y="1799867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842223" y="2123929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336319" y="2117431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Shape 660"/>
          <p:cNvSpPr/>
          <p:nvPr/>
        </p:nvSpPr>
        <p:spPr>
          <a:xfrm>
            <a:off x="2399261" y="1720124"/>
            <a:ext cx="597921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660"/>
          <p:cNvSpPr/>
          <p:nvPr/>
        </p:nvSpPr>
        <p:spPr>
          <a:xfrm>
            <a:off x="4225102" y="867669"/>
            <a:ext cx="948016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Treatment B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660"/>
          <p:cNvSpPr/>
          <p:nvPr/>
        </p:nvSpPr>
        <p:spPr>
          <a:xfrm>
            <a:off x="3277242" y="1227284"/>
            <a:ext cx="939424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 A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660"/>
          <p:cNvSpPr/>
          <p:nvPr/>
        </p:nvSpPr>
        <p:spPr>
          <a:xfrm>
            <a:off x="3149825" y="99552"/>
            <a:ext cx="5578866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Question: Do treatments A and B induce aneuploidy/CIN?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15121" y="112556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2589552" y="113620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621338" y="1453661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2695769" y="1464301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58034" y="143594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032465" y="146784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979952" y="111671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3054383" y="109900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3558687" y="155370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633118" y="156434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3504988" y="1571550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3682735" y="1876227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757166" y="1886867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629036" y="1894069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3718181" y="190459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3484262" y="216685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3430563" y="2184694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4072592" y="155016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4018893" y="1568008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3983994" y="219875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3937383" y="2195328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4037156" y="2187597"/>
            <a:ext cx="0" cy="130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4063006" y="185597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6173" y="185952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009307" y="1852552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4378678" y="117543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453109" y="118607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324979" y="1193278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4502726" y="1497955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577157" y="1508595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4449027" y="1515797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4892583" y="117189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4838884" y="1189736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803985" y="182047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757374" y="1817056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4882997" y="147770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936164" y="148125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4829298" y="1474280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Shape 660"/>
          <p:cNvSpPr/>
          <p:nvPr/>
        </p:nvSpPr>
        <p:spPr>
          <a:xfrm>
            <a:off x="5163568" y="1835339"/>
            <a:ext cx="156978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>
                <a:latin typeface="Arial" panose="020B0604020202020204" pitchFamily="34" charset="0"/>
                <a:cs typeface="Arial" panose="020B0604020202020204" pitchFamily="34" charset="0"/>
              </a:rPr>
              <a:t>FISH, SKY, </a:t>
            </a:r>
            <a:r>
              <a:rPr lang="en-US" sz="1218" b="1" smtClean="0">
                <a:latin typeface="Arial" panose="020B0604020202020204" pitchFamily="34" charset="0"/>
                <a:cs typeface="Arial" panose="020B0604020202020204" pitchFamily="34" charset="0"/>
              </a:rPr>
              <a:t>SC-WGS</a:t>
            </a:r>
            <a:endParaRPr lang="en-US" sz="1218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4423298" y="1205842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Shape 660"/>
          <p:cNvSpPr/>
          <p:nvPr/>
        </p:nvSpPr>
        <p:spPr>
          <a:xfrm>
            <a:off x="2294009" y="4015173"/>
            <a:ext cx="1752955" cy="197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marL="342900" indent="-342900" defTabSz="857262">
              <a:buAutoNum type="arabicPeriod"/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User uploads copy number matrices and experimental groups.</a:t>
            </a:r>
          </a:p>
          <a:p>
            <a:pPr marL="342900" indent="-342900" defTabSz="857262">
              <a:buAutoNum type="arabicPeriod"/>
              <a:defRPr sz="1300"/>
            </a:pPr>
            <a:endParaRPr lang="en-US" sz="1218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857262">
              <a:buFontTx/>
              <a:buAutoNum type="arabicPeriod"/>
              <a:defRPr sz="1300"/>
            </a:pPr>
            <a:r>
              <a:rPr lang="en-US" sz="1218" dirty="0" err="1">
                <a:latin typeface="Arial" panose="020B0604020202020204" pitchFamily="34" charset="0"/>
                <a:cs typeface="Arial" panose="020B0604020202020204" pitchFamily="34" charset="0"/>
              </a:rPr>
              <a:t>Aneuvis</a:t>
            </a:r>
            <a:r>
              <a:rPr lang="en-US" sz="1218" dirty="0">
                <a:latin typeface="Arial" panose="020B0604020202020204" pitchFamily="34" charset="0"/>
                <a:cs typeface="Arial" panose="020B0604020202020204" pitchFamily="34" charset="0"/>
              </a:rPr>
              <a:t> automatically constructs summary statistics and 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visualizations </a:t>
            </a:r>
          </a:p>
        </p:txBody>
      </p:sp>
      <p:sp>
        <p:nvSpPr>
          <p:cNvPr id="143" name="Shape 660"/>
          <p:cNvSpPr/>
          <p:nvPr/>
        </p:nvSpPr>
        <p:spPr>
          <a:xfrm>
            <a:off x="8298928" y="4713772"/>
            <a:ext cx="910955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Ternary plot</a:t>
            </a:r>
          </a:p>
        </p:txBody>
      </p:sp>
      <p:sp>
        <p:nvSpPr>
          <p:cNvPr id="146" name="Shape 660"/>
          <p:cNvSpPr/>
          <p:nvPr/>
        </p:nvSpPr>
        <p:spPr>
          <a:xfrm>
            <a:off x="2316392" y="2416280"/>
            <a:ext cx="2136803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groups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3701038" y="2787736"/>
            <a:ext cx="0" cy="318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1" name="Table 663"/>
          <p:cNvGraphicFramePr/>
          <p:nvPr>
            <p:extLst>
              <p:ext uri="{D42A27DB-BD31-4B8C-83A1-F6EECF244321}">
                <p14:modId xmlns:p14="http://schemas.microsoft.com/office/powerpoint/2010/main" val="2024714241"/>
              </p:ext>
            </p:extLst>
          </p:nvPr>
        </p:nvGraphicFramePr>
        <p:xfrm>
          <a:off x="6784137" y="3670677"/>
          <a:ext cx="779708" cy="786036"/>
        </p:xfrm>
        <a:graphic>
          <a:graphicData uri="http://schemas.openxmlformats.org/drawingml/2006/table">
            <a:tbl>
              <a:tblPr/>
              <a:tblGrid>
                <a:gridCol w="194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1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2600">
                        <a:alpha val="2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riangle 1"/>
          <p:cNvSpPr/>
          <p:nvPr/>
        </p:nvSpPr>
        <p:spPr>
          <a:xfrm>
            <a:off x="8345175" y="5149979"/>
            <a:ext cx="758171" cy="653595"/>
          </a:xfrm>
          <a:prstGeom prst="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6185677" y="3917298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 charset="0"/>
                <a:ea typeface="Arial" charset="0"/>
                <a:cs typeface="Arial" charset="0"/>
              </a:rPr>
              <a:t>chromosomes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577240" y="4423599"/>
            <a:ext cx="1144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en-US" sz="1050" dirty="0" smtClean="0">
                <a:latin typeface="Arial" charset="0"/>
                <a:ea typeface="Arial" charset="0"/>
                <a:cs typeface="Arial" charset="0"/>
              </a:rPr>
              <a:t> chromosomes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7693948" y="3951113"/>
            <a:ext cx="747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latin typeface="Arial" charset="0"/>
                <a:ea typeface="Arial" charset="0"/>
                <a:cs typeface="Arial" charset="0"/>
              </a:rPr>
              <a:t>Cell state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44" name="Table 663"/>
          <p:cNvGraphicFramePr/>
          <p:nvPr>
            <p:extLst>
              <p:ext uri="{D42A27DB-BD31-4B8C-83A1-F6EECF244321}">
                <p14:modId xmlns:p14="http://schemas.microsoft.com/office/powerpoint/2010/main" val="1179532404"/>
              </p:ext>
            </p:extLst>
          </p:nvPr>
        </p:nvGraphicFramePr>
        <p:xfrm>
          <a:off x="8179698" y="3679265"/>
          <a:ext cx="779708" cy="786036"/>
        </p:xfrm>
        <a:graphic>
          <a:graphicData uri="http://schemas.openxmlformats.org/drawingml/2006/table">
            <a:tbl>
              <a:tblPr/>
              <a:tblGrid>
                <a:gridCol w="194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48" name="TextBox 147"/>
          <p:cNvSpPr txBox="1"/>
          <p:nvPr/>
        </p:nvSpPr>
        <p:spPr>
          <a:xfrm>
            <a:off x="8096298" y="4423599"/>
            <a:ext cx="998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 charset="0"/>
                <a:ea typeface="Arial" charset="0"/>
                <a:cs typeface="Arial" charset="0"/>
              </a:rPr>
              <a:t>chromosome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Half Frame 3"/>
          <p:cNvSpPr/>
          <p:nvPr/>
        </p:nvSpPr>
        <p:spPr>
          <a:xfrm rot="16200000">
            <a:off x="6846711" y="4917504"/>
            <a:ext cx="685898" cy="929876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Shape 660"/>
          <p:cNvSpPr/>
          <p:nvPr/>
        </p:nvSpPr>
        <p:spPr>
          <a:xfrm>
            <a:off x="6705619" y="5696530"/>
            <a:ext cx="974626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Heterogeneity</a:t>
            </a:r>
          </a:p>
        </p:txBody>
      </p:sp>
      <p:sp>
        <p:nvSpPr>
          <p:cNvPr id="152" name="Shape 660"/>
          <p:cNvSpPr/>
          <p:nvPr/>
        </p:nvSpPr>
        <p:spPr>
          <a:xfrm rot="16200000">
            <a:off x="6202236" y="5233035"/>
            <a:ext cx="835165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Aneuploidy </a:t>
            </a:r>
          </a:p>
        </p:txBody>
      </p:sp>
      <p:sp>
        <p:nvSpPr>
          <p:cNvPr id="154" name="Shape 660"/>
          <p:cNvSpPr/>
          <p:nvPr/>
        </p:nvSpPr>
        <p:spPr>
          <a:xfrm>
            <a:off x="9032546" y="3830534"/>
            <a:ext cx="394339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Shape 660"/>
          <p:cNvSpPr/>
          <p:nvPr/>
        </p:nvSpPr>
        <p:spPr>
          <a:xfrm>
            <a:off x="9035741" y="4223083"/>
            <a:ext cx="394339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t>Gain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  <a:endCxn id="154" idx="1"/>
          </p:cNvCxnSpPr>
          <p:nvPr/>
        </p:nvCxnSpPr>
        <p:spPr>
          <a:xfrm>
            <a:off x="8860976" y="3960441"/>
            <a:ext cx="171570" cy="282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8846379" y="4354116"/>
            <a:ext cx="189362" cy="16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hape 660"/>
          <p:cNvSpPr/>
          <p:nvPr/>
        </p:nvSpPr>
        <p:spPr>
          <a:xfrm>
            <a:off x="6586637" y="3189190"/>
            <a:ext cx="1170550" cy="4347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FISH bivariate %-age </a:t>
            </a:r>
            <a:r>
              <a:rPr lang="en-US" sz="11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endParaRPr sz="11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Shape 660"/>
          <p:cNvSpPr/>
          <p:nvPr/>
        </p:nvSpPr>
        <p:spPr>
          <a:xfrm>
            <a:off x="8355879" y="4922987"/>
            <a:ext cx="670055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% diploid</a:t>
            </a:r>
          </a:p>
        </p:txBody>
      </p:sp>
      <p:sp>
        <p:nvSpPr>
          <p:cNvPr id="163" name="Oval 162"/>
          <p:cNvSpPr/>
          <p:nvPr/>
        </p:nvSpPr>
        <p:spPr>
          <a:xfrm>
            <a:off x="8600839" y="5489890"/>
            <a:ext cx="91440" cy="914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8681090" y="5247532"/>
            <a:ext cx="91440" cy="91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684766" y="5602987"/>
            <a:ext cx="91440" cy="914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Shape 660"/>
          <p:cNvSpPr/>
          <p:nvPr/>
        </p:nvSpPr>
        <p:spPr>
          <a:xfrm>
            <a:off x="8980559" y="5569665"/>
            <a:ext cx="649085" cy="4347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% poly-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ploid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Shape 660"/>
          <p:cNvSpPr/>
          <p:nvPr/>
        </p:nvSpPr>
        <p:spPr>
          <a:xfrm>
            <a:off x="7790734" y="5544775"/>
            <a:ext cx="649085" cy="4347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aneu-ploid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7089539" y="5235890"/>
            <a:ext cx="91440" cy="914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915790" y="5526932"/>
            <a:ext cx="91440" cy="91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7236966" y="5348987"/>
            <a:ext cx="91440" cy="914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Shape 660"/>
          <p:cNvSpPr/>
          <p:nvPr/>
        </p:nvSpPr>
        <p:spPr>
          <a:xfrm>
            <a:off x="8033365" y="3213955"/>
            <a:ext cx="1170550" cy="4347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</a:t>
            </a:r>
            <a:r>
              <a:rPr lang="en-US" sz="11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endParaRPr sz="11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Shape 660"/>
          <p:cNvSpPr/>
          <p:nvPr/>
        </p:nvSpPr>
        <p:spPr>
          <a:xfrm>
            <a:off x="6556474" y="4713474"/>
            <a:ext cx="126637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u="sng" smtClean="0">
                <a:latin typeface="Arial" panose="020B0604020202020204" pitchFamily="34" charset="0"/>
                <a:cs typeface="Arial" panose="020B0604020202020204" pitchFamily="34" charset="0"/>
              </a:rPr>
              <a:t>Score scatterplot</a:t>
            </a:r>
            <a:endParaRPr lang="en-US" sz="1218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3" name="Table 663"/>
          <p:cNvGraphicFramePr/>
          <p:nvPr>
            <p:extLst>
              <p:ext uri="{D42A27DB-BD31-4B8C-83A1-F6EECF244321}">
                <p14:modId xmlns:p14="http://schemas.microsoft.com/office/powerpoint/2010/main" val="681213380"/>
              </p:ext>
            </p:extLst>
          </p:nvPr>
        </p:nvGraphicFramePr>
        <p:xfrm>
          <a:off x="5014273" y="4074731"/>
          <a:ext cx="1333290" cy="1882440"/>
        </p:xfrm>
        <a:graphic>
          <a:graphicData uri="http://schemas.openxmlformats.org/drawingml/2006/table">
            <a:tbl>
              <a:tblPr/>
              <a:tblGrid>
                <a:gridCol w="222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15"/>
                <a:gridCol w="222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15"/>
                <a:gridCol w="2222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5" name="Shape 660"/>
          <p:cNvSpPr/>
          <p:nvPr/>
        </p:nvSpPr>
        <p:spPr>
          <a:xfrm rot="16200000">
            <a:off x="4022558" y="4886381"/>
            <a:ext cx="1651816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Group (&amp; Chromosome)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 660"/>
          <p:cNvSpPr/>
          <p:nvPr/>
        </p:nvSpPr>
        <p:spPr>
          <a:xfrm>
            <a:off x="4998349" y="3841673"/>
            <a:ext cx="1365137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 statistics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97" y="4041206"/>
            <a:ext cx="552297" cy="552297"/>
          </a:xfrm>
          <a:prstGeom prst="rect">
            <a:avLst/>
          </a:prstGeom>
        </p:spPr>
      </p:pic>
      <p:sp>
        <p:nvSpPr>
          <p:cNvPr id="182" name="Shape 660"/>
          <p:cNvSpPr/>
          <p:nvPr/>
        </p:nvSpPr>
        <p:spPr>
          <a:xfrm>
            <a:off x="3695252" y="5933244"/>
            <a:ext cx="1365137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Permutation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Shape 660"/>
          <p:cNvSpPr/>
          <p:nvPr/>
        </p:nvSpPr>
        <p:spPr>
          <a:xfrm>
            <a:off x="6429131" y="720787"/>
            <a:ext cx="28373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Shape 660"/>
          <p:cNvSpPr/>
          <p:nvPr/>
        </p:nvSpPr>
        <p:spPr>
          <a:xfrm>
            <a:off x="1980905" y="2899415"/>
            <a:ext cx="26770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54" y="5485308"/>
            <a:ext cx="616383" cy="616383"/>
          </a:xfrm>
          <a:prstGeom prst="rect">
            <a:avLst/>
          </a:prstGeom>
        </p:spPr>
      </p:pic>
      <p:sp>
        <p:nvSpPr>
          <p:cNvPr id="186" name="Shape 660"/>
          <p:cNvSpPr/>
          <p:nvPr/>
        </p:nvSpPr>
        <p:spPr>
          <a:xfrm>
            <a:off x="3931311" y="5279818"/>
            <a:ext cx="84764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Shape 660"/>
          <p:cNvSpPr/>
          <p:nvPr/>
        </p:nvSpPr>
        <p:spPr>
          <a:xfrm>
            <a:off x="3971781" y="4492248"/>
            <a:ext cx="700532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167" y="4806099"/>
            <a:ext cx="687901" cy="539651"/>
            <a:chOff x="3741900" y="6322751"/>
            <a:chExt cx="880614" cy="69083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1900" y="6322751"/>
              <a:ext cx="370574" cy="370574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68370" y="6322751"/>
              <a:ext cx="554144" cy="554144"/>
            </a:xfrm>
            <a:prstGeom prst="rect">
              <a:avLst/>
            </a:prstGeom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11633" y="6643009"/>
              <a:ext cx="370574" cy="370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8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878564" y="4750551"/>
            <a:ext cx="3693665" cy="1211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663"/>
          <p:cNvGraphicFramePr/>
          <p:nvPr>
            <p:extLst>
              <p:ext uri="{D42A27DB-BD31-4B8C-83A1-F6EECF244321}">
                <p14:modId xmlns:p14="http://schemas.microsoft.com/office/powerpoint/2010/main" val="2072794533"/>
              </p:ext>
            </p:extLst>
          </p:nvPr>
        </p:nvGraphicFramePr>
        <p:xfrm>
          <a:off x="7128710" y="1287088"/>
          <a:ext cx="695780" cy="1036616"/>
        </p:xfrm>
        <a:graphic>
          <a:graphicData uri="http://schemas.openxmlformats.org/drawingml/2006/table">
            <a:tbl>
              <a:tblPr/>
              <a:tblGrid>
                <a:gridCol w="173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" name="Shape 660"/>
          <p:cNvSpPr/>
          <p:nvPr/>
        </p:nvSpPr>
        <p:spPr>
          <a:xfrm rot="16200000">
            <a:off x="6704947" y="1627539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660"/>
          <p:cNvSpPr/>
          <p:nvPr/>
        </p:nvSpPr>
        <p:spPr>
          <a:xfrm>
            <a:off x="6970383" y="1044636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Table 663"/>
          <p:cNvGraphicFramePr/>
          <p:nvPr>
            <p:extLst>
              <p:ext uri="{D42A27DB-BD31-4B8C-83A1-F6EECF244321}">
                <p14:modId xmlns:p14="http://schemas.microsoft.com/office/powerpoint/2010/main" val="977994497"/>
              </p:ext>
            </p:extLst>
          </p:nvPr>
        </p:nvGraphicFramePr>
        <p:xfrm>
          <a:off x="8606437" y="1269737"/>
          <a:ext cx="857514" cy="1059432"/>
        </p:xfrm>
        <a:graphic>
          <a:graphicData uri="http://schemas.openxmlformats.org/drawingml/2006/table">
            <a:tbl>
              <a:tblPr/>
              <a:tblGrid>
                <a:gridCol w="142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919"/>
                <a:gridCol w="1429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919"/>
                <a:gridCol w="1429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9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57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Shape 660"/>
          <p:cNvSpPr/>
          <p:nvPr/>
        </p:nvSpPr>
        <p:spPr>
          <a:xfrm>
            <a:off x="8841074" y="1035567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660"/>
          <p:cNvSpPr/>
          <p:nvPr/>
        </p:nvSpPr>
        <p:spPr>
          <a:xfrm rot="16200000">
            <a:off x="7901789" y="1689818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660"/>
          <p:cNvSpPr/>
          <p:nvPr/>
        </p:nvSpPr>
        <p:spPr>
          <a:xfrm>
            <a:off x="8829595" y="859040"/>
            <a:ext cx="39914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.bed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660"/>
          <p:cNvSpPr/>
          <p:nvPr/>
        </p:nvSpPr>
        <p:spPr>
          <a:xfrm>
            <a:off x="7122935" y="837982"/>
            <a:ext cx="732573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, 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xlsx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660"/>
          <p:cNvSpPr/>
          <p:nvPr/>
        </p:nvSpPr>
        <p:spPr>
          <a:xfrm>
            <a:off x="6792612" y="2416280"/>
            <a:ext cx="2319546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matrices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724722" y="846149"/>
            <a:ext cx="2885607" cy="1890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pe 660"/>
          <p:cNvSpPr/>
          <p:nvPr/>
        </p:nvSpPr>
        <p:spPr>
          <a:xfrm>
            <a:off x="5335234" y="1405221"/>
            <a:ext cx="1133324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7860809" y="2813349"/>
            <a:ext cx="0" cy="318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5304986" y="1791066"/>
            <a:ext cx="126537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271473" y="3158860"/>
            <a:ext cx="7338856" cy="2982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pe 660"/>
          <p:cNvSpPr/>
          <p:nvPr/>
        </p:nvSpPr>
        <p:spPr>
          <a:xfrm>
            <a:off x="1980905" y="663833"/>
            <a:ext cx="26770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660"/>
          <p:cNvSpPr/>
          <p:nvPr/>
        </p:nvSpPr>
        <p:spPr>
          <a:xfrm>
            <a:off x="2309085" y="3204778"/>
            <a:ext cx="4326692" cy="5886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Aneuvis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summarizes numerical chromosomal changes between experimental groups.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74638" y="858259"/>
            <a:ext cx="2885607" cy="1890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17605" y="1059255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878061" y="1059255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538360" y="1393253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875018" y="1386126"/>
            <a:ext cx="271076" cy="27107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257066" y="1125685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717522" y="1125685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377821" y="1459683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29711" y="1425732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639981" y="1749794"/>
            <a:ext cx="271076" cy="271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445132" y="1499820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919764" y="1499820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565775" y="1833818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31953" y="1799867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842223" y="2123929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336319" y="2117431"/>
            <a:ext cx="271076" cy="27107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Shape 660"/>
          <p:cNvSpPr/>
          <p:nvPr/>
        </p:nvSpPr>
        <p:spPr>
          <a:xfrm>
            <a:off x="2399261" y="1720124"/>
            <a:ext cx="597921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hape 660"/>
          <p:cNvSpPr/>
          <p:nvPr/>
        </p:nvSpPr>
        <p:spPr>
          <a:xfrm>
            <a:off x="4225102" y="867669"/>
            <a:ext cx="948016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Treatment B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hape 660"/>
          <p:cNvSpPr/>
          <p:nvPr/>
        </p:nvSpPr>
        <p:spPr>
          <a:xfrm>
            <a:off x="3277242" y="1227284"/>
            <a:ext cx="939424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 A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Shape 660"/>
          <p:cNvSpPr/>
          <p:nvPr/>
        </p:nvSpPr>
        <p:spPr>
          <a:xfrm>
            <a:off x="3149825" y="99552"/>
            <a:ext cx="5578866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Question: Do treatments A and B induce aneuploidy/CIN?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15121" y="112556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2589552" y="113620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621338" y="1453661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2695769" y="1464301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958034" y="143594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032465" y="146784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2979952" y="111671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3054383" y="109900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3558687" y="155370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633118" y="156434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3504988" y="1571550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3682735" y="1876227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3757166" y="1886867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629036" y="1894069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3718181" y="190459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3484262" y="216685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3430563" y="2184694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4072592" y="155016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4018893" y="1568008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3983994" y="2198750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3937383" y="2195328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4037156" y="2187597"/>
            <a:ext cx="0" cy="130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4063006" y="185597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116173" y="185952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009307" y="1852552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4378678" y="117543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453109" y="1186076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324979" y="1193278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4502726" y="1497955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577157" y="1508595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4449027" y="1515797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4892583" y="117189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4838884" y="1189736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803985" y="1820478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757374" y="1817056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4882997" y="1477702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936164" y="1481254"/>
            <a:ext cx="0" cy="157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4829298" y="1474280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Shape 660"/>
          <p:cNvSpPr/>
          <p:nvPr/>
        </p:nvSpPr>
        <p:spPr>
          <a:xfrm>
            <a:off x="5163568" y="1835339"/>
            <a:ext cx="156978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>
                <a:latin typeface="Arial" panose="020B0604020202020204" pitchFamily="34" charset="0"/>
                <a:cs typeface="Arial" panose="020B0604020202020204" pitchFamily="34" charset="0"/>
              </a:rPr>
              <a:t>FISH, SKY, </a:t>
            </a:r>
            <a:r>
              <a:rPr lang="en-US" sz="1218" b="1" smtClean="0">
                <a:latin typeface="Arial" panose="020B0604020202020204" pitchFamily="34" charset="0"/>
                <a:cs typeface="Arial" panose="020B0604020202020204" pitchFamily="34" charset="0"/>
              </a:rPr>
              <a:t>SC-WGS</a:t>
            </a:r>
            <a:endParaRPr lang="en-US" sz="1218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4423298" y="1205842"/>
            <a:ext cx="0" cy="1430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Shape 660"/>
          <p:cNvSpPr/>
          <p:nvPr/>
        </p:nvSpPr>
        <p:spPr>
          <a:xfrm>
            <a:off x="8298928" y="4713772"/>
            <a:ext cx="910955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Ternary plot</a:t>
            </a:r>
          </a:p>
        </p:txBody>
      </p:sp>
      <p:sp>
        <p:nvSpPr>
          <p:cNvPr id="146" name="Shape 660"/>
          <p:cNvSpPr/>
          <p:nvPr/>
        </p:nvSpPr>
        <p:spPr>
          <a:xfrm>
            <a:off x="2316392" y="2416280"/>
            <a:ext cx="2136803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groups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3701038" y="2787736"/>
            <a:ext cx="0" cy="318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1" name="Table 663"/>
          <p:cNvGraphicFramePr/>
          <p:nvPr>
            <p:extLst>
              <p:ext uri="{D42A27DB-BD31-4B8C-83A1-F6EECF244321}">
                <p14:modId xmlns:p14="http://schemas.microsoft.com/office/powerpoint/2010/main" val="313676941"/>
              </p:ext>
            </p:extLst>
          </p:nvPr>
        </p:nvGraphicFramePr>
        <p:xfrm>
          <a:off x="6784137" y="3670677"/>
          <a:ext cx="779708" cy="786036"/>
        </p:xfrm>
        <a:graphic>
          <a:graphicData uri="http://schemas.openxmlformats.org/drawingml/2006/table">
            <a:tbl>
              <a:tblPr/>
              <a:tblGrid>
                <a:gridCol w="194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1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2600">
                        <a:alpha val="2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riangle 1"/>
          <p:cNvSpPr/>
          <p:nvPr/>
        </p:nvSpPr>
        <p:spPr>
          <a:xfrm>
            <a:off x="8345175" y="5149979"/>
            <a:ext cx="758171" cy="653595"/>
          </a:xfrm>
          <a:prstGeom prst="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6185677" y="3917298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 charset="0"/>
                <a:ea typeface="Arial" charset="0"/>
                <a:cs typeface="Arial" charset="0"/>
              </a:rPr>
              <a:t>chromosomes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577240" y="4423599"/>
            <a:ext cx="1144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en-US" sz="1050" dirty="0" smtClean="0">
                <a:latin typeface="Arial" charset="0"/>
                <a:ea typeface="Arial" charset="0"/>
                <a:cs typeface="Arial" charset="0"/>
              </a:rPr>
              <a:t> chromosomes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7693948" y="3951113"/>
            <a:ext cx="747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latin typeface="Arial" charset="0"/>
                <a:ea typeface="Arial" charset="0"/>
                <a:cs typeface="Arial" charset="0"/>
              </a:rPr>
              <a:t>Cell state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44" name="Table 663"/>
          <p:cNvGraphicFramePr/>
          <p:nvPr>
            <p:extLst>
              <p:ext uri="{D42A27DB-BD31-4B8C-83A1-F6EECF244321}">
                <p14:modId xmlns:p14="http://schemas.microsoft.com/office/powerpoint/2010/main" val="2043477649"/>
              </p:ext>
            </p:extLst>
          </p:nvPr>
        </p:nvGraphicFramePr>
        <p:xfrm>
          <a:off x="8179698" y="3679265"/>
          <a:ext cx="779708" cy="786036"/>
        </p:xfrm>
        <a:graphic>
          <a:graphicData uri="http://schemas.openxmlformats.org/drawingml/2006/table">
            <a:tbl>
              <a:tblPr/>
              <a:tblGrid>
                <a:gridCol w="194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92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</a:tr>
              <a:tr h="19650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48" name="TextBox 147"/>
          <p:cNvSpPr txBox="1"/>
          <p:nvPr/>
        </p:nvSpPr>
        <p:spPr>
          <a:xfrm>
            <a:off x="8096298" y="4423599"/>
            <a:ext cx="998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 charset="0"/>
                <a:ea typeface="Arial" charset="0"/>
                <a:cs typeface="Arial" charset="0"/>
              </a:rPr>
              <a:t>chromosome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Half Frame 3"/>
          <p:cNvSpPr/>
          <p:nvPr/>
        </p:nvSpPr>
        <p:spPr>
          <a:xfrm rot="16200000">
            <a:off x="6846711" y="4917504"/>
            <a:ext cx="685898" cy="929876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Shape 660"/>
          <p:cNvSpPr/>
          <p:nvPr/>
        </p:nvSpPr>
        <p:spPr>
          <a:xfrm>
            <a:off x="6705619" y="5696530"/>
            <a:ext cx="974626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Heterogeneity</a:t>
            </a:r>
          </a:p>
        </p:txBody>
      </p:sp>
      <p:sp>
        <p:nvSpPr>
          <p:cNvPr id="152" name="Shape 660"/>
          <p:cNvSpPr/>
          <p:nvPr/>
        </p:nvSpPr>
        <p:spPr>
          <a:xfrm rot="16200000">
            <a:off x="6202236" y="5233035"/>
            <a:ext cx="835165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Aneuploidy </a:t>
            </a:r>
          </a:p>
        </p:txBody>
      </p:sp>
      <p:sp>
        <p:nvSpPr>
          <p:cNvPr id="154" name="Shape 660"/>
          <p:cNvSpPr/>
          <p:nvPr/>
        </p:nvSpPr>
        <p:spPr>
          <a:xfrm>
            <a:off x="9032546" y="3830534"/>
            <a:ext cx="394339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Shape 660"/>
          <p:cNvSpPr/>
          <p:nvPr/>
        </p:nvSpPr>
        <p:spPr>
          <a:xfrm>
            <a:off x="9035741" y="4223083"/>
            <a:ext cx="394339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t>Gain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  <a:endCxn id="154" idx="1"/>
          </p:cNvCxnSpPr>
          <p:nvPr/>
        </p:nvCxnSpPr>
        <p:spPr>
          <a:xfrm>
            <a:off x="8860976" y="3960441"/>
            <a:ext cx="171570" cy="282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8846379" y="4354116"/>
            <a:ext cx="189362" cy="16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hape 660"/>
          <p:cNvSpPr/>
          <p:nvPr/>
        </p:nvSpPr>
        <p:spPr>
          <a:xfrm>
            <a:off x="6586637" y="3189190"/>
            <a:ext cx="1170550" cy="4347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FISH bivariate %-age </a:t>
            </a:r>
            <a:r>
              <a:rPr lang="en-US" sz="11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endParaRPr sz="11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Shape 660"/>
          <p:cNvSpPr/>
          <p:nvPr/>
        </p:nvSpPr>
        <p:spPr>
          <a:xfrm>
            <a:off x="8355879" y="4922987"/>
            <a:ext cx="670055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% diploid</a:t>
            </a:r>
          </a:p>
        </p:txBody>
      </p:sp>
      <p:sp>
        <p:nvSpPr>
          <p:cNvPr id="163" name="Oval 162"/>
          <p:cNvSpPr/>
          <p:nvPr/>
        </p:nvSpPr>
        <p:spPr>
          <a:xfrm>
            <a:off x="8600839" y="5489890"/>
            <a:ext cx="91440" cy="914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8681090" y="5247532"/>
            <a:ext cx="91440" cy="91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8684766" y="5602987"/>
            <a:ext cx="91440" cy="914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Shape 660"/>
          <p:cNvSpPr/>
          <p:nvPr/>
        </p:nvSpPr>
        <p:spPr>
          <a:xfrm>
            <a:off x="8980559" y="5569665"/>
            <a:ext cx="649085" cy="4347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% poly-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ploid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Shape 660"/>
          <p:cNvSpPr/>
          <p:nvPr/>
        </p:nvSpPr>
        <p:spPr>
          <a:xfrm>
            <a:off x="7790734" y="5544775"/>
            <a:ext cx="649085" cy="4347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aneu-ploid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7089539" y="5235890"/>
            <a:ext cx="91440" cy="914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915790" y="5526932"/>
            <a:ext cx="91440" cy="914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7236966" y="5348987"/>
            <a:ext cx="91440" cy="914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Shape 660"/>
          <p:cNvSpPr/>
          <p:nvPr/>
        </p:nvSpPr>
        <p:spPr>
          <a:xfrm>
            <a:off x="8033365" y="3213955"/>
            <a:ext cx="1170550" cy="4347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</a:t>
            </a:r>
            <a:r>
              <a:rPr lang="en-US" sz="11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endParaRPr sz="11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Shape 660"/>
          <p:cNvSpPr/>
          <p:nvPr/>
        </p:nvSpPr>
        <p:spPr>
          <a:xfrm>
            <a:off x="6556474" y="4713474"/>
            <a:ext cx="126637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marL="342900" marR="0" lvl="0" indent="-342900" defTabSz="8572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pPr>
            <a:r>
              <a:rPr lang="en-US" sz="1218" u="sng" smtClean="0">
                <a:latin typeface="Arial" panose="020B0604020202020204" pitchFamily="34" charset="0"/>
                <a:cs typeface="Arial" panose="020B0604020202020204" pitchFamily="34" charset="0"/>
              </a:rPr>
              <a:t>Score scatterplot</a:t>
            </a:r>
            <a:endParaRPr lang="en-US" sz="1218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3" name="Table 663"/>
          <p:cNvGraphicFramePr/>
          <p:nvPr>
            <p:extLst>
              <p:ext uri="{D42A27DB-BD31-4B8C-83A1-F6EECF244321}">
                <p14:modId xmlns:p14="http://schemas.microsoft.com/office/powerpoint/2010/main" val="22880272"/>
              </p:ext>
            </p:extLst>
          </p:nvPr>
        </p:nvGraphicFramePr>
        <p:xfrm>
          <a:off x="5014273" y="4074731"/>
          <a:ext cx="1333290" cy="1882440"/>
        </p:xfrm>
        <a:graphic>
          <a:graphicData uri="http://schemas.openxmlformats.org/drawingml/2006/table">
            <a:tbl>
              <a:tblPr/>
              <a:tblGrid>
                <a:gridCol w="222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215"/>
                <a:gridCol w="222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2215"/>
                <a:gridCol w="2222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22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530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5" name="Shape 660"/>
          <p:cNvSpPr/>
          <p:nvPr/>
        </p:nvSpPr>
        <p:spPr>
          <a:xfrm rot="16200000">
            <a:off x="4022558" y="4886381"/>
            <a:ext cx="1651816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Group (&amp; Chromosome)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Shape 660"/>
          <p:cNvSpPr/>
          <p:nvPr/>
        </p:nvSpPr>
        <p:spPr>
          <a:xfrm>
            <a:off x="4998349" y="3841673"/>
            <a:ext cx="1365137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Summary statistics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97" y="3912614"/>
            <a:ext cx="552297" cy="552297"/>
          </a:xfrm>
          <a:prstGeom prst="rect">
            <a:avLst/>
          </a:prstGeom>
        </p:spPr>
      </p:pic>
      <p:sp>
        <p:nvSpPr>
          <p:cNvPr id="182" name="Shape 660"/>
          <p:cNvSpPr/>
          <p:nvPr/>
        </p:nvSpPr>
        <p:spPr>
          <a:xfrm>
            <a:off x="3695252" y="5876092"/>
            <a:ext cx="1365137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Permutation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Shape 660"/>
          <p:cNvSpPr/>
          <p:nvPr/>
        </p:nvSpPr>
        <p:spPr>
          <a:xfrm>
            <a:off x="6429131" y="720787"/>
            <a:ext cx="28373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Shape 660"/>
          <p:cNvSpPr/>
          <p:nvPr/>
        </p:nvSpPr>
        <p:spPr>
          <a:xfrm>
            <a:off x="1980905" y="2899415"/>
            <a:ext cx="26770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54" y="5413869"/>
            <a:ext cx="616383" cy="616383"/>
          </a:xfrm>
          <a:prstGeom prst="rect">
            <a:avLst/>
          </a:prstGeom>
        </p:spPr>
      </p:pic>
      <p:sp>
        <p:nvSpPr>
          <p:cNvPr id="186" name="Shape 660"/>
          <p:cNvSpPr/>
          <p:nvPr/>
        </p:nvSpPr>
        <p:spPr>
          <a:xfrm>
            <a:off x="3931311" y="5208379"/>
            <a:ext cx="84764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Shape 660"/>
          <p:cNvSpPr/>
          <p:nvPr/>
        </p:nvSpPr>
        <p:spPr>
          <a:xfrm>
            <a:off x="3971781" y="4363656"/>
            <a:ext cx="700532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995167" y="4734660"/>
            <a:ext cx="687901" cy="539651"/>
            <a:chOff x="3741900" y="6322751"/>
            <a:chExt cx="880614" cy="69083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1900" y="6322751"/>
              <a:ext cx="370574" cy="370574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68370" y="6322751"/>
              <a:ext cx="554144" cy="554144"/>
            </a:xfrm>
            <a:prstGeom prst="rect">
              <a:avLst/>
            </a:prstGeom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11633" y="6643009"/>
              <a:ext cx="370574" cy="370574"/>
            </a:xfrm>
            <a:prstGeom prst="rect">
              <a:avLst/>
            </a:prstGeom>
          </p:spPr>
        </p:pic>
      </p:grpSp>
      <p:sp>
        <p:nvSpPr>
          <p:cNvPr id="131" name="Shape 660"/>
          <p:cNvSpPr/>
          <p:nvPr/>
        </p:nvSpPr>
        <p:spPr>
          <a:xfrm>
            <a:off x="2417754" y="3962371"/>
            <a:ext cx="1533143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smtClean="0">
                <a:latin typeface="Arial" panose="020B0604020202020204" pitchFamily="34" charset="0"/>
                <a:cs typeface="Arial" panose="020B0604020202020204" pitchFamily="34" charset="0"/>
              </a:rPr>
              <a:t>User uploads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copy number matrices and experimental groups</a:t>
            </a:r>
            <a:endParaRPr sz="11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Shape 660"/>
          <p:cNvSpPr/>
          <p:nvPr/>
        </p:nvSpPr>
        <p:spPr>
          <a:xfrm>
            <a:off x="2384165" y="4670299"/>
            <a:ext cx="1533143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Automatic calculation of summary statistics and visualizations</a:t>
            </a:r>
            <a:endParaRPr sz="11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Shape 660"/>
          <p:cNvSpPr/>
          <p:nvPr/>
        </p:nvSpPr>
        <p:spPr>
          <a:xfrm>
            <a:off x="2345170" y="5352273"/>
            <a:ext cx="1686457" cy="7732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Permutation tests check for significant differences between groups</a:t>
            </a:r>
            <a:endParaRPr sz="11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Polyploidization</a:t>
            </a:r>
            <a:r>
              <a:rPr lang="en-US" dirty="0" smtClean="0"/>
              <a:t>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02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1"/>
              <p:cNvSpPr>
                <a:spLocks noChangeArrowheads="1"/>
              </p:cNvSpPr>
              <p:nvPr/>
            </p:nvSpPr>
            <p:spPr bwMode="auto">
              <a:xfrm>
                <a:off x="1451292" y="3580425"/>
                <a:ext cx="8435658" cy="31960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x-none" altLang="x-none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</a:t>
                </a:r>
                <a:r>
                  <a:rPr kumimoji="0" lang="x-none" altLang="x-none" sz="1800" b="1" i="0" u="none" strike="noStrike" cap="none" normalizeH="0" baseline="0" dirty="0" bmk="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able </a:t>
                </a:r>
                <a:r>
                  <a:rPr kumimoji="0" lang="x-none" altLang="x-none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1. Scores and indices used to quantify aneuploidy. 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For the instability index, 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= the number of unique chromosomes examined. 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k</a:t>
                </a:r>
                <a:r>
                  <a:rPr kumimoji="0" lang="x-none" altLang="x-none" sz="1800" b="0" i="1" u="none" strike="noStrike" cap="none" normalizeH="0" baseline="-25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</a:t>
                </a:r>
                <a:r>
                  <a:rPr kumimoji="0" lang="x-none" altLang="x-none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=</a:t>
                </a:r>
                <a:r>
                  <a:rPr kumimoji="0" lang="en-US" altLang="x-none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(</a:t>
                </a:r>
                <a:r>
                  <a:rPr kumimoji="0" lang="x-none" altLang="x-none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1-p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̂</a:t>
                </a:r>
                <a:r>
                  <a:rPr kumimoji="0" lang="x-none" altLang="x-none" sz="1800" b="0" i="1" u="none" strike="noStrike" cap="none" normalizeH="0" baseline="-250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</a:t>
                </a:r>
                <a:r>
                  <a:rPr kumimoji="0" lang="en-US" altLang="x-none" sz="1800" b="0" i="1" u="none" strike="noStrike" cap="none" normalizeH="0" baseline="-250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en-US" altLang="x-none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) / </a:t>
                </a:r>
                <a:r>
                  <a:rPr kumimoji="0" lang="x-none" altLang="x-none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N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, where 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p̂</a:t>
                </a:r>
                <a:r>
                  <a:rPr kumimoji="0" lang="x-none" altLang="x-none" sz="1800" b="0" i="1" u="none" strike="noStrike" cap="none" normalizeH="0" baseline="-25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number of cells containing the modal number of the 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</a:t>
                </a:r>
                <a:r>
                  <a:rPr kumimoji="0" lang="x-none" altLang="x-none" sz="1800" b="0" i="1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th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chromosome. 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N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number of cells examined. For the ANCA score,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number of chromosomal aberrations observed in the </a:t>
                </a:r>
                <a:r>
                  <a:rPr lang="en-US" altLang="x-none" i="1" dirty="0" smtClean="0">
                    <a:latin typeface="Arial" charset="0"/>
                  </a:rPr>
                  <a:t>n</a:t>
                </a:r>
                <a:r>
                  <a:rPr lang="x-none" altLang="x-none" i="1" baseline="30000" dirty="0" smtClean="0">
                    <a:latin typeface="Arial" charset="0"/>
                  </a:rPr>
                  <a:t>th</a:t>
                </a:r>
                <a:r>
                  <a:rPr kumimoji="0" lang="x-none" altLang="x-none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cell. For the </a:t>
                </a:r>
                <a:r>
                  <a:rPr kumimoji="0" lang="x-none" altLang="x-none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aneuploidy 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score,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copy number of the </a:t>
                </a:r>
                <a:r>
                  <a:rPr lang="en-US" altLang="x-none" i="1" dirty="0">
                    <a:latin typeface="Arial" charset="0"/>
                  </a:rPr>
                  <a:t>n</a:t>
                </a:r>
                <a:r>
                  <a:rPr lang="x-none" altLang="x-none" i="1" baseline="30000" dirty="0">
                    <a:latin typeface="Arial" charset="0"/>
                  </a:rPr>
                  <a:t>th</a:t>
                </a:r>
                <a:r>
                  <a:rPr kumimoji="0" lang="x-none" altLang="x-none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cell at the </a:t>
                </a:r>
                <a:r>
                  <a:rPr lang="x-none" altLang="x-none" i="1" dirty="0">
                    <a:latin typeface="Arial" charset="0"/>
                  </a:rPr>
                  <a:t>t</a:t>
                </a:r>
                <a:r>
                  <a:rPr lang="x-none" altLang="x-none" i="1" baseline="30000" dirty="0">
                    <a:latin typeface="Arial" charset="0"/>
                  </a:rPr>
                  <a:t>th</a:t>
                </a:r>
                <a:r>
                  <a:rPr kumimoji="0" lang="x-none" altLang="x-none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chromosome.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euploid copy number at the </a:t>
                </a:r>
                <a:r>
                  <a:rPr lang="x-none" altLang="x-none" i="1" dirty="0">
                    <a:latin typeface="Arial" charset="0"/>
                  </a:rPr>
                  <a:t>t</a:t>
                </a:r>
                <a:r>
                  <a:rPr lang="x-none" altLang="x-none" i="1" baseline="30000" dirty="0">
                    <a:latin typeface="Arial" charset="0"/>
                  </a:rPr>
                  <a:t>th</a:t>
                </a:r>
                <a:r>
                  <a:rPr kumimoji="0" lang="x-none" altLang="x-none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chromosome. For the heterogeneity score, 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S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total number of copy number states.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number of cells with copy number state 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s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at bin 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t</a:t>
                </a:r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ordered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≥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kumimoji="0" lang="x-none" altLang="x-none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≥</a:t>
                </a:r>
                <a:r>
                  <a:rPr kumimoji="0" lang="x-none" altLang="x-non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…</a:t>
                </a:r>
                <a:r>
                  <a:rPr kumimoji="0" lang="x-none" altLang="x-none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≥</a:t>
                </a:r>
                <a:r>
                  <a:rPr kumimoji="0" lang="en-US" altLang="x-none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US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−1,</m:t>
                        </m:r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. For the ploidy proportion,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proportion of cells that are aneuploid,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proportion of cells that are diploid,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kumimoji="0" lang="x-none" altLang="x-non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is the proportion of cells that are polyploid. </a:t>
                </a:r>
              </a:p>
            </p:txBody>
          </p:sp>
        </mc:Choice>
        <mc:Fallback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1292" y="3580425"/>
                <a:ext cx="8435658" cy="3196003"/>
              </a:xfrm>
              <a:prstGeom prst="rect">
                <a:avLst/>
              </a:prstGeom>
              <a:blipFill rotWithShape="0">
                <a:blip r:embed="rId2"/>
                <a:stretch>
                  <a:fillRect l="-578" t="-571" r="-1445" b="-2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545869"/>
                  </p:ext>
                </p:extLst>
              </p:nvPr>
            </p:nvGraphicFramePr>
            <p:xfrm>
              <a:off x="1451292" y="348900"/>
              <a:ext cx="8435658" cy="31658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087876"/>
                    <a:gridCol w="3472028"/>
                    <a:gridCol w="1875754"/>
                  </a:tblGrid>
                  <a:tr h="286651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Method</a:t>
                          </a:r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Equation</a:t>
                          </a:r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Support </a:t>
                          </a:r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338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Instability index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en-US" sz="20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20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1,2</a:t>
                          </a:r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𝐼</m:t>
                              </m:r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𝑇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∗100</m:t>
                              </m:r>
                            </m:oMath>
                          </a14:m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𝐼</m:t>
                                </m:r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338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ANCA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20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3,4</a:t>
                          </a:r>
                          <a:r>
                            <a:rPr lang="en-US" sz="20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 </a:t>
                          </a:r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𝐴</m:t>
                              </m:r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 </m:t>
                              </m:r>
                              <m:d>
                                <m:dPr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338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Normalized ANCA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𝐴𝑁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)*</a:t>
                          </a:r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𝐴𝑁</m:t>
                              </m:r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 </m:t>
                              </m:r>
                              <m:d>
                                <m:dPr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𝑇</m:t>
                                      </m:r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∗</m:t>
                                      </m:r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1265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Aneuploidy score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20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𝐷</m:t>
                              </m:r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𝑇𝑁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𝑛</m:t>
                                  </m:r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𝑡</m:t>
                                      </m:r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|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|</m:t>
                                      </m:r>
                                    </m:e>
                                  </m:nary>
                                </m:e>
                              </m:nary>
                            </m:oMath>
                          </a14:m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1265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Heterogeneity score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20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𝐻</m:t>
                              </m:r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𝑇𝑁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𝑡</m:t>
                                  </m:r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𝑇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𝑓</m:t>
                                      </m:r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𝑆</m:t>
                                      </m:r>
                                      <m:r>
                                        <a:rPr lang="en-US" sz="20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oMath>
                          </a14:m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𝐻</m:t>
                                </m:r>
                                <m:r>
                                  <a:rPr lang="en-US" sz="20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4559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Ploidy proportion*</a:t>
                          </a:r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0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20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2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𝐴</m:t>
                                    </m:r>
                                    <m:r>
                                      <a:rPr lang="en-US" sz="20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,</m:t>
                                    </m:r>
                                    <m:r>
                                      <a:rPr lang="en-US" sz="20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𝐷</m:t>
                                    </m:r>
                                    <m:r>
                                      <a:rPr lang="en-US" sz="20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,</m:t>
                                    </m:r>
                                    <m:r>
                                      <a:rPr lang="en-US" sz="20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𝑃</m:t>
                                    </m:r>
                                    <m:r>
                                      <a:rPr lang="en-US" sz="20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1]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545869"/>
                  </p:ext>
                </p:extLst>
              </p:nvPr>
            </p:nvGraphicFramePr>
            <p:xfrm>
              <a:off x="1451292" y="348900"/>
              <a:ext cx="8435658" cy="316582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087876"/>
                    <a:gridCol w="3472028"/>
                    <a:gridCol w="1875754"/>
                  </a:tblGrid>
                  <a:tr h="3048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Method</a:t>
                          </a:r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Equation</a:t>
                          </a:r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Support </a:t>
                          </a:r>
                          <a:endParaRPr lang="en-US" sz="20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459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7" t="-70000" r="-173373" b="-51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9279" t="-70000" r="-54482" b="-51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9675" t="-70000" r="-649" b="-514444"/>
                          </a:stretch>
                        </a:blipFill>
                      </a:tcPr>
                    </a:tc>
                  </a:tr>
                  <a:tr h="5459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7" t="-171910" r="-173373" b="-420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9279" t="-171910" r="-54482" b="-420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9675" t="-171910" r="-649" b="-420225"/>
                          </a:stretch>
                        </a:blipFill>
                      </a:tcPr>
                    </a:tc>
                  </a:tr>
                  <a:tr h="5459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7" t="-268889" r="-173373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9279" t="-268889" r="-54482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9675" t="-268889" r="-649" b="-315556"/>
                          </a:stretch>
                        </a:blipFill>
                      </a:tcPr>
                    </a:tc>
                  </a:tr>
                  <a:tr h="4388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7" t="-461111" r="-173373" b="-2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9279" t="-461111" r="-54482" b="-2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9675" t="-461111" r="-649" b="-294444"/>
                          </a:stretch>
                        </a:blipFill>
                      </a:tcPr>
                    </a:tc>
                  </a:tr>
                  <a:tr h="4388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97" t="-561111" r="-173373" b="-1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9279" t="-561111" r="-54482" b="-1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9675" t="-561111" r="-649" b="-194444"/>
                          </a:stretch>
                        </a:blipFill>
                      </a:tcPr>
                    </a:tc>
                  </a:tr>
                  <a:tr h="34559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Ploidy proportion*</a:t>
                          </a:r>
                          <a:endParaRPr lang="en-US" sz="20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9279" t="-835088" r="-54482" b="-145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49675" t="-835088" r="-649" b="-14561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5449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215605"/>
                  </p:ext>
                </p:extLst>
              </p:nvPr>
            </p:nvGraphicFramePr>
            <p:xfrm>
              <a:off x="142881" y="334613"/>
              <a:ext cx="11901488" cy="56646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4399"/>
                    <a:gridCol w="1665712"/>
                    <a:gridCol w="775973"/>
                    <a:gridCol w="775973"/>
                    <a:gridCol w="1110526"/>
                    <a:gridCol w="1157950"/>
                    <a:gridCol w="5500955"/>
                  </a:tblGrid>
                  <a:tr h="22260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Method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Equation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Support 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%-based?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Considers magnitude? 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Considers variability? 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Meaning and Application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29240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Instability index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en-US" sz="16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16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1,2</a:t>
                          </a:r>
                          <a:endParaRPr lang="en-US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𝐼</m:t>
                              </m:r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𝑇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∗100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𝐼</m:t>
                                </m:r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Calculates the sum of the percentage of abnormal chromosome counts across each chromosome.</a:t>
                          </a:r>
                        </a:p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Consider: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en-US" sz="2000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 may increase with the # of chromosomes measured. 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64620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ANCA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sz="16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16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3,4</a:t>
                          </a:r>
                          <a:r>
                            <a:rPr lang="en-US" sz="16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 </a:t>
                          </a:r>
                          <a:endParaRPr lang="en-US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𝐴</m:t>
                              </m:r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 </m:t>
                              </m:r>
                              <m:d>
                                <m:dPr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𝐴</m:t>
                                </m:r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ANCA = </a:t>
                          </a:r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Average Number of Copy Number Alterations.</a:t>
                          </a:r>
                          <a:r>
                            <a:rPr lang="en-US" sz="180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20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The ANCA score ca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775444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Normalized ANCA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𝐴𝑁</m:t>
                              </m:r>
                            </m:oMath>
                          </a14:m>
                          <a:r>
                            <a:rPr lang="en-US" sz="16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)*</a:t>
                          </a:r>
                          <a:endParaRPr lang="en-US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𝐴𝑁</m:t>
                              </m:r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 </m:t>
                              </m:r>
                              <m:d>
                                <m:dPr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effectLst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𝑇</m:t>
                                      </m:r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∗</m:t>
                                      </m:r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𝐴</m:t>
                                </m:r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16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775444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Aneuploidy score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16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US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𝐷</m:t>
                              </m:r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𝑇𝑁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𝑛</m:t>
                                  </m:r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𝑡</m:t>
                                      </m:r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|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|</m:t>
                                      </m:r>
                                    </m:e>
                                  </m:nary>
                                </m:e>
                              </m:nary>
                            </m:oMath>
                          </a14:m>
                          <a:r>
                            <a:rPr lang="en-US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𝐷</m:t>
                                </m:r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Yes</a:t>
                          </a:r>
                          <a:endParaRPr lang="en-US" sz="16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Most</a:t>
                          </a:r>
                          <a:r>
                            <a:rPr lang="en-US" sz="2000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 recommended score – gives sense of 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03392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Heterogeneity score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16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16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US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𝐻</m:t>
                              </m:r>
                              <m:r>
                                <a:rPr lang="en-US" sz="16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𝑇𝑁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𝑡</m:t>
                                  </m:r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𝑇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𝑓</m:t>
                                      </m:r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𝑆</m:t>
                                      </m:r>
                                      <m:r>
                                        <a:rPr lang="en-US" sz="160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effectLst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∙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effectLst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oMath>
                          </a14:m>
                          <a:r>
                            <a:rPr lang="en-US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𝐻</m:t>
                                </m:r>
                                <m:r>
                                  <a:rPr lang="en-US" sz="160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∞)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775444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Ploidy proportion*</a:t>
                          </a:r>
                          <a:endParaRPr lang="en-US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𝐴</m:t>
                                    </m:r>
                                    <m:r>
                                      <a:rPr lang="en-US" sz="16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,</m:t>
                                    </m:r>
                                    <m:r>
                                      <a:rPr lang="en-US" sz="16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𝐷</m:t>
                                    </m:r>
                                    <m:r>
                                      <a:rPr lang="en-US" sz="16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,</m:t>
                                    </m:r>
                                    <m:r>
                                      <a:rPr lang="en-US" sz="16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𝑃</m:t>
                                    </m:r>
                                    <m:r>
                                      <a:rPr lang="en-US" sz="16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16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effectLst/>
                                  </a:rPr>
                                  <m:t>∈[0, 1]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215605"/>
                  </p:ext>
                </p:extLst>
              </p:nvPr>
            </p:nvGraphicFramePr>
            <p:xfrm>
              <a:off x="142881" y="334613"/>
              <a:ext cx="11901488" cy="56646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4399"/>
                    <a:gridCol w="1665712"/>
                    <a:gridCol w="775973"/>
                    <a:gridCol w="775973"/>
                    <a:gridCol w="1110526"/>
                    <a:gridCol w="1157950"/>
                    <a:gridCol w="5500955"/>
                  </a:tblGrid>
                  <a:tr h="36576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Method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Equation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Support 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%-based?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Considers magnitude? 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Considers variability? 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Meaning and Application</a:t>
                          </a: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2924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67" t="-31455" r="-1203333" b="-314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5311" t="-31455" r="-561172" b="-314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31250" t="-31455" r="-1096875" b="-3145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16390" t="-31455" r="-221" b="-314554"/>
                          </a:stretch>
                        </a:blipFill>
                      </a:tcPr>
                    </a:tc>
                  </a:tr>
                  <a:tr h="6462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67" t="-264151" r="-1203333" b="-5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5311" t="-264151" r="-561172" b="-5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31250" t="-264151" r="-1096875" b="-5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ANCA = </a:t>
                          </a:r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Average Number of Copy Number Alterations.</a:t>
                          </a:r>
                          <a:r>
                            <a:rPr lang="en-US" sz="1800" kern="1200" baseline="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20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The ANCA score ca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775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67" t="-303937" r="-1203333" b="-344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5311" t="-303937" r="-561172" b="-344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31250" t="-303937" r="-1096875" b="-344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7754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67" t="-400781" r="-1203333" b="-2414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5311" t="-400781" r="-561172" b="-2414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31250" t="-400781" r="-1096875" b="-2414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Yes</a:t>
                          </a:r>
                          <a:endParaRPr lang="en-US" sz="16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Most</a:t>
                          </a:r>
                          <a:r>
                            <a:rPr lang="en-US" sz="2000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 recommended score – gives sense of </a:t>
                          </a: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03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67" t="-377059" r="-1203333" b="-8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5311" t="-377059" r="-561172" b="-8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31250" t="-377059" r="-1096875" b="-8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775444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Ploidy proportion*</a:t>
                          </a:r>
                          <a:endParaRPr lang="en-US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5311" t="-638583" r="-561172" b="-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31250" t="-638583" r="-1096875" b="-9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Times New Roman" charset="0"/>
                              <a:ea typeface="Calibri" charset="0"/>
                              <a:cs typeface="Times New Roman" charset="0"/>
                            </a:rPr>
                            <a:t>No</a:t>
                          </a: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58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108196"/>
                  </p:ext>
                </p:extLst>
              </p:nvPr>
            </p:nvGraphicFramePr>
            <p:xfrm>
              <a:off x="3957638" y="736674"/>
              <a:ext cx="5457825" cy="49012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4400"/>
                    <a:gridCol w="928687"/>
                    <a:gridCol w="971550"/>
                    <a:gridCol w="800100"/>
                    <a:gridCol w="914400"/>
                    <a:gridCol w="928688"/>
                  </a:tblGrid>
                  <a:tr h="107783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Aneuploidy score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12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Heterogeneity score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12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5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Ploidy proportion*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Instability index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12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1,2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ANCA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</a:t>
                          </a:r>
                          <a:r>
                            <a:rPr lang="en-US" sz="12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3,4</a:t>
                          </a:r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  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Normalized ANCA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𝐴𝑁</m:t>
                              </m:r>
                            </m:oMath>
                          </a14:m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)*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800100">
                    <a:tc>
                      <a:txBody>
                        <a:bodyPr/>
                        <a:lstStyle/>
                        <a:p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↓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endParaRPr lang="en-US" sz="14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400" b="0" i="0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↑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</a:t>
                          </a:r>
                          <a:endParaRPr lang="en-US" sz="14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400" b="0" i="0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↑</m:t>
                              </m:r>
                              <m:r>
                                <a:rPr lang="en-US" sz="1400" b="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8576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82867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↓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endParaRPr lang="en-US" sz="14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400" b="0" i="0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↑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</a:t>
                          </a:r>
                          <a:endParaRPr lang="en-US" sz="14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mbria Math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400" b="0" i="0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↔</m:t>
                              </m:r>
                              <m:r>
                                <a:rPr lang="en-US" sz="1400" b="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/>
                            <a:t> 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5718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sk-SK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81438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63728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108196"/>
                  </p:ext>
                </p:extLst>
              </p:nvPr>
            </p:nvGraphicFramePr>
            <p:xfrm>
              <a:off x="3957638" y="736674"/>
              <a:ext cx="5457825" cy="49012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14400"/>
                    <a:gridCol w="928687"/>
                    <a:gridCol w="971550"/>
                    <a:gridCol w="800100"/>
                    <a:gridCol w="914400"/>
                    <a:gridCol w="928688"/>
                  </a:tblGrid>
                  <a:tr h="10778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67" t="-565" r="-498667" b="-3559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8693" t="-565" r="-388889" b="-3559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</a:rPr>
                            <a:t>Ploidy proportion*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53435" t="-565" r="-232824" b="-3559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3377" t="-565" r="-101987" b="-3559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90132" t="-565" r="-1316" b="-355932"/>
                          </a:stretch>
                        </a:blipFill>
                      </a:tcPr>
                    </a:tc>
                  </a:tr>
                  <a:tr h="800100">
                    <a:tc>
                      <a:txBody>
                        <a:bodyPr/>
                        <a:lstStyle/>
                        <a:p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1195" t="-135878" r="-274214" b="-3809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8576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828675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91195" t="-274265" r="-274214" b="-2198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↑</a:t>
                          </a:r>
                          <a:endParaRPr lang="en-US" sz="1400" dirty="0" smtClean="0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5718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sk-SK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 </a:t>
                          </a: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81438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↔</a:t>
                          </a: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63728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Times New Roman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4" name="Table 663"/>
          <p:cNvGraphicFramePr/>
          <p:nvPr>
            <p:extLst>
              <p:ext uri="{D42A27DB-BD31-4B8C-83A1-F6EECF244321}">
                <p14:modId xmlns:p14="http://schemas.microsoft.com/office/powerpoint/2010/main" val="992292756"/>
              </p:ext>
            </p:extLst>
          </p:nvPr>
        </p:nvGraphicFramePr>
        <p:xfrm>
          <a:off x="2683200" y="1856164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1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2600">
                        <a:alpha val="2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Table 663"/>
          <p:cNvGraphicFramePr/>
          <p:nvPr>
            <p:extLst>
              <p:ext uri="{D42A27DB-BD31-4B8C-83A1-F6EECF244321}">
                <p14:modId xmlns:p14="http://schemas.microsoft.com/office/powerpoint/2010/main" val="1560673121"/>
              </p:ext>
            </p:extLst>
          </p:nvPr>
        </p:nvGraphicFramePr>
        <p:xfrm>
          <a:off x="1014421" y="1856164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1854527" y="2211661"/>
            <a:ext cx="771521" cy="1109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663"/>
          <p:cNvGraphicFramePr/>
          <p:nvPr>
            <p:extLst>
              <p:ext uri="{D42A27DB-BD31-4B8C-83A1-F6EECF244321}">
                <p14:modId xmlns:p14="http://schemas.microsoft.com/office/powerpoint/2010/main" val="243562495"/>
              </p:ext>
            </p:extLst>
          </p:nvPr>
        </p:nvGraphicFramePr>
        <p:xfrm>
          <a:off x="2683200" y="6035040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1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2600">
                        <a:alpha val="2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0" name="Table 663"/>
          <p:cNvGraphicFramePr/>
          <p:nvPr>
            <p:extLst>
              <p:ext uri="{D42A27DB-BD31-4B8C-83A1-F6EECF244321}">
                <p14:modId xmlns:p14="http://schemas.microsoft.com/office/powerpoint/2010/main" val="451022283"/>
              </p:ext>
            </p:extLst>
          </p:nvPr>
        </p:nvGraphicFramePr>
        <p:xfrm>
          <a:off x="950133" y="6035040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1790239" y="6390537"/>
            <a:ext cx="771521" cy="1109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08593" y="1371600"/>
            <a:ext cx="133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Treatment 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7247" y="1371600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Treatment A</a:t>
            </a:r>
            <a:endParaRPr lang="en-US"/>
          </a:p>
        </p:txBody>
      </p:sp>
      <p:graphicFrame>
        <p:nvGraphicFramePr>
          <p:cNvPr id="14" name="Table 663"/>
          <p:cNvGraphicFramePr/>
          <p:nvPr>
            <p:extLst>
              <p:ext uri="{D42A27DB-BD31-4B8C-83A1-F6EECF244321}">
                <p14:modId xmlns:p14="http://schemas.microsoft.com/office/powerpoint/2010/main" val="1284979651"/>
              </p:ext>
            </p:extLst>
          </p:nvPr>
        </p:nvGraphicFramePr>
        <p:xfrm>
          <a:off x="997297" y="3007410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" name="Table 663"/>
          <p:cNvGraphicFramePr/>
          <p:nvPr>
            <p:extLst>
              <p:ext uri="{D42A27DB-BD31-4B8C-83A1-F6EECF244321}">
                <p14:modId xmlns:p14="http://schemas.microsoft.com/office/powerpoint/2010/main" val="1557440125"/>
              </p:ext>
            </p:extLst>
          </p:nvPr>
        </p:nvGraphicFramePr>
        <p:xfrm>
          <a:off x="2733223" y="3007410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25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" name="Right Arrow 15"/>
          <p:cNvSpPr/>
          <p:nvPr/>
        </p:nvSpPr>
        <p:spPr>
          <a:xfrm>
            <a:off x="1875262" y="3326433"/>
            <a:ext cx="771521" cy="1109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663"/>
          <p:cNvGraphicFramePr/>
          <p:nvPr>
            <p:extLst>
              <p:ext uri="{D42A27DB-BD31-4B8C-83A1-F6EECF244321}">
                <p14:modId xmlns:p14="http://schemas.microsoft.com/office/powerpoint/2010/main" val="946098972"/>
              </p:ext>
            </p:extLst>
          </p:nvPr>
        </p:nvGraphicFramePr>
        <p:xfrm>
          <a:off x="997297" y="4199899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2600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8" name="Table 663"/>
          <p:cNvGraphicFramePr/>
          <p:nvPr>
            <p:extLst>
              <p:ext uri="{D42A27DB-BD31-4B8C-83A1-F6EECF244321}">
                <p14:modId xmlns:p14="http://schemas.microsoft.com/office/powerpoint/2010/main" val="1483255285"/>
              </p:ext>
            </p:extLst>
          </p:nvPr>
        </p:nvGraphicFramePr>
        <p:xfrm>
          <a:off x="2733223" y="4199899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470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25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9" name="Right Arrow 18"/>
          <p:cNvSpPr/>
          <p:nvPr/>
        </p:nvSpPr>
        <p:spPr>
          <a:xfrm>
            <a:off x="1875262" y="4518922"/>
            <a:ext cx="771521" cy="1109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6699" y="2638078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mtClean="0">
                <a:latin typeface="Arial" charset="0"/>
                <a:ea typeface="Arial" charset="0"/>
                <a:cs typeface="Arial" charset="0"/>
              </a:rPr>
              <a:t>1  2  3  4</a:t>
            </a:r>
            <a:endParaRPr lang="en-US" sz="15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32276" y="2085440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mtClean="0">
                <a:latin typeface="Arial" charset="0"/>
                <a:ea typeface="Arial" charset="0"/>
                <a:cs typeface="Arial" charset="0"/>
              </a:rPr>
              <a:t>1  2  3  4</a:t>
            </a:r>
            <a:endParaRPr lang="en-US" sz="15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9403" y="179520"/>
            <a:ext cx="885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How do the summary scores change in Treatment B relative 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to Treatment A?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22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>
            <a:endCxn id="48" idx="2"/>
          </p:cNvCxnSpPr>
          <p:nvPr/>
        </p:nvCxnSpPr>
        <p:spPr>
          <a:xfrm>
            <a:off x="2436585" y="3812068"/>
            <a:ext cx="1287217" cy="115010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8" idx="0"/>
          </p:cNvCxnSpPr>
          <p:nvPr/>
        </p:nvCxnSpPr>
        <p:spPr>
          <a:xfrm>
            <a:off x="3269725" y="2984318"/>
            <a:ext cx="2542667" cy="97369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5925307"/>
                  </p:ext>
                </p:extLst>
              </p:nvPr>
            </p:nvGraphicFramePr>
            <p:xfrm>
              <a:off x="3714741" y="1343025"/>
              <a:ext cx="7843840" cy="247173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92134"/>
                    <a:gridCol w="1122418"/>
                    <a:gridCol w="939362"/>
                    <a:gridCol w="868117"/>
                    <a:gridCol w="992134"/>
                    <a:gridCol w="1007637"/>
                    <a:gridCol w="1922038"/>
                  </a:tblGrid>
                  <a:tr h="47148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Aneuploidy score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</a:t>
                          </a:r>
                          <a:r>
                            <a:rPr lang="en-US" sz="12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Heterogeneity score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</a:t>
                          </a:r>
                          <a:r>
                            <a:rPr lang="en-US" sz="12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Ploidy proportion*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Instability index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𝐼</m:t>
                              </m:r>
                            </m:oMath>
                          </a14:m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</a:t>
                          </a:r>
                          <a:r>
                            <a:rPr lang="en-US" sz="12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1,2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ANCA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</a:t>
                          </a:r>
                          <a:r>
                            <a:rPr lang="en-US" sz="1200" b="0" baseline="30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3,4</a:t>
                          </a:r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 </a:t>
                          </a: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Normalized ANCA </a:t>
                          </a: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𝐴𝑁</m:t>
                              </m:r>
                            </m:oMath>
                          </a14:m>
                          <a:r>
                            <a:rPr lang="en-US" sz="1200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)*</a:t>
                          </a: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Biological</a:t>
                          </a:r>
                          <a:r>
                            <a:rPr lang="en-US" sz="1200" b="0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Interpretation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85725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↔</a:t>
                          </a:r>
                          <a:endParaRPr lang="en-US" sz="16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↓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endParaRPr lang="en-US" sz="16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b="0" i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Arial" charset="0"/>
                                    <a:ea typeface="Arial" charset="0"/>
                                    <a:cs typeface="Arial" charset="0"/>
                                  </a:rPr>
                                  <m:t>↑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b="0" i="0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↔</m:t>
                              </m:r>
                              <m:r>
                                <a:rPr lang="en-US" sz="1600" b="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↔</a:t>
                          </a:r>
                          <a:endParaRPr lang="en-US" sz="16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Increased</a:t>
                          </a:r>
                          <a:r>
                            <a:rPr lang="en-US" sz="1200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sz="1200" dirty="0" err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polyploidization</a:t>
                          </a: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 in treatment B.</a:t>
                          </a:r>
                          <a:endParaRPr lang="en-US" sz="12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861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8143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↓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/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endParaRPr lang="en-US" sz="16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b="0" i="0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↑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endParaRPr lang="en-US" sz="16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sz="1600" b="0" i="0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Arial" charset="0"/>
                                  <a:ea typeface="Arial" charset="0"/>
                                  <a:cs typeface="Arial" charset="0"/>
                                </a:rPr>
                                <m:t>↑</m:t>
                              </m:r>
                              <m:r>
                                <a:rPr lang="en-US" sz="1600" b="0" i="1" kern="1200" dirty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Arial" charset="0"/>
                                  <a:cs typeface="Arial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𝐴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Greater degree of chromosomal instability in treatment B.</a:t>
                          </a:r>
                          <a:endParaRPr lang="en-US" sz="12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5925307"/>
                  </p:ext>
                </p:extLst>
              </p:nvPr>
            </p:nvGraphicFramePr>
            <p:xfrm>
              <a:off x="3714741" y="1343025"/>
              <a:ext cx="7843840" cy="247173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92134"/>
                    <a:gridCol w="1122418"/>
                    <a:gridCol w="939362"/>
                    <a:gridCol w="868117"/>
                    <a:gridCol w="992134"/>
                    <a:gridCol w="1007637"/>
                    <a:gridCol w="1922038"/>
                  </a:tblGrid>
                  <a:tr h="4714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13" t="-1299" r="-691411" b="-5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9130" t="-1299" r="-512500" b="-5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Ploidy proportion*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51049" t="-1299" r="-451748" b="-5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95706" t="-1299" r="-296319" b="-5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89697" t="-1299" r="-192727" b="-511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Biological</a:t>
                          </a:r>
                          <a:r>
                            <a:rPr lang="en-US" sz="1200" b="0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Interpretation</a:t>
                          </a:r>
                          <a:endParaRPr lang="en-US" sz="12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85725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↔</a:t>
                          </a:r>
                          <a:endParaRPr lang="en-US" sz="16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25974" t="-55319" r="-512338" b="-179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↔</a:t>
                          </a:r>
                          <a:endParaRPr lang="en-US" sz="16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Increased</a:t>
                          </a:r>
                          <a:r>
                            <a:rPr lang="en-US" sz="1200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 </a:t>
                          </a:r>
                          <a:r>
                            <a:rPr lang="en-US" sz="1200" dirty="0" err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polyploidization</a:t>
                          </a: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 in treatment B.</a:t>
                          </a:r>
                          <a:endParaRPr lang="en-US" sz="12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28612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8143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25974" t="-203731" r="-512338" b="-48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↑</a:t>
                          </a:r>
                          <a:endParaRPr lang="en-US" sz="16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Greater degree of chromosomal instability in treatment B.</a:t>
                          </a:r>
                          <a:endParaRPr lang="en-US" sz="1200" dirty="0" smtClean="0"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4" name="Table 663"/>
          <p:cNvGraphicFramePr/>
          <p:nvPr>
            <p:extLst>
              <p:ext uri="{D42A27DB-BD31-4B8C-83A1-F6EECF244321}">
                <p14:modId xmlns:p14="http://schemas.microsoft.com/office/powerpoint/2010/main" val="1351594653"/>
              </p:ext>
            </p:extLst>
          </p:nvPr>
        </p:nvGraphicFramePr>
        <p:xfrm>
          <a:off x="2440305" y="2995012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1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2600">
                        <a:alpha val="2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Table 663"/>
          <p:cNvGraphicFramePr/>
          <p:nvPr>
            <p:extLst>
              <p:ext uri="{D42A27DB-BD31-4B8C-83A1-F6EECF244321}">
                <p14:modId xmlns:p14="http://schemas.microsoft.com/office/powerpoint/2010/main" val="169315005"/>
              </p:ext>
            </p:extLst>
          </p:nvPr>
        </p:nvGraphicFramePr>
        <p:xfrm>
          <a:off x="1091578" y="2995012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76001" y="1438712"/>
            <a:ext cx="1162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Treatment B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7267" y="1444200"/>
            <a:ext cx="1152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Treatment A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4" name="Table 663"/>
          <p:cNvGraphicFramePr/>
          <p:nvPr>
            <p:extLst>
              <p:ext uri="{D42A27DB-BD31-4B8C-83A1-F6EECF244321}">
                <p14:modId xmlns:p14="http://schemas.microsoft.com/office/powerpoint/2010/main" val="261456760"/>
              </p:ext>
            </p:extLst>
          </p:nvPr>
        </p:nvGraphicFramePr>
        <p:xfrm>
          <a:off x="1091578" y="1814122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" name="Table 663"/>
          <p:cNvGraphicFramePr/>
          <p:nvPr>
            <p:extLst>
              <p:ext uri="{D42A27DB-BD31-4B8C-83A1-F6EECF244321}">
                <p14:modId xmlns:p14="http://schemas.microsoft.com/office/powerpoint/2010/main" val="552223558"/>
              </p:ext>
            </p:extLst>
          </p:nvPr>
        </p:nvGraphicFramePr>
        <p:xfrm>
          <a:off x="2440305" y="1814122"/>
          <a:ext cx="822960" cy="822960"/>
        </p:xfrm>
        <a:graphic>
          <a:graphicData uri="http://schemas.openxmlformats.org/drawingml/2006/table">
            <a:tbl>
              <a:tblPr/>
              <a:tblGrid>
                <a:gridCol w="205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rgbClr val="FF2600">
                        <a:alpha val="25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noFill/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900" dirty="0"/>
                    </a:p>
                  </a:txBody>
                  <a:tcPr marL="52632" marR="52632" marT="3016" marB="3016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038721" y="3797372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smtClean="0">
                <a:latin typeface="Arial" charset="0"/>
                <a:ea typeface="Arial" charset="0"/>
                <a:cs typeface="Arial" charset="0"/>
              </a:rPr>
              <a:t>1  2  3  4</a:t>
            </a:r>
            <a:endParaRPr lang="en-US" sz="15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85722" y="3244734"/>
            <a:ext cx="93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1  2  3  4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42496" y="690206"/>
            <a:ext cx="9011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How do the 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summary statistics change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in Treatment B relative to Treatment A?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16870" y="4135954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Copies of Chr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. 12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144119" y="269252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Copies of Chr. 17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791326" y="1814122"/>
            <a:ext cx="0" cy="2297368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91326" y="4097202"/>
            <a:ext cx="268978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71167" y="5417919"/>
            <a:ext cx="15168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1    </a:t>
            </a:r>
            <a:r>
              <a:rPr lang="en-US" sz="1500" b="1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    3    4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6" name="Table 663"/>
          <p:cNvGraphicFramePr/>
          <p:nvPr>
            <p:extLst>
              <p:ext uri="{D42A27DB-BD31-4B8C-83A1-F6EECF244321}">
                <p14:modId xmlns:p14="http://schemas.microsoft.com/office/powerpoint/2010/main" val="1944500619"/>
              </p:ext>
            </p:extLst>
          </p:nvPr>
        </p:nvGraphicFramePr>
        <p:xfrm>
          <a:off x="4871167" y="4157632"/>
          <a:ext cx="1281756" cy="1281756"/>
        </p:xfrm>
        <a:graphic>
          <a:graphicData uri="http://schemas.openxmlformats.org/drawingml/2006/table">
            <a:tbl>
              <a:tblPr/>
              <a:tblGrid>
                <a:gridCol w="320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4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4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04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043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43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solidFill>
                      <a:srgbClr val="FF2600">
                        <a:alpha val="1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43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solidFill>
                      <a:srgbClr val="FF2600">
                        <a:alpha val="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</a:tr>
              <a:tr h="320439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81974" marR="81974" marT="4697" marB="4697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2600">
                        <a:alpha val="2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 rot="16200000">
            <a:off x="3928449" y="4427533"/>
            <a:ext cx="16344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1   </a:t>
            </a:r>
            <a:r>
              <a:rPr lang="en-US" sz="1500" b="1" dirty="0" smtClean="0">
                <a:latin typeface="Arial" charset="0"/>
                <a:ea typeface="Arial" charset="0"/>
                <a:cs typeface="Arial" charset="0"/>
              </a:rPr>
              <a:t> 2    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3    4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32844" y="5642470"/>
            <a:ext cx="882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Chr. 12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4022234" y="4610530"/>
            <a:ext cx="88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Chr. 17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5417200" y="4689735"/>
            <a:ext cx="841018" cy="186713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723802" y="3958015"/>
            <a:ext cx="4177179" cy="20083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258218" y="4528554"/>
            <a:ext cx="16427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Darker red = greater proportion of </a:t>
            </a: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cells in that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state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052494" y="4930283"/>
            <a:ext cx="828606" cy="338554"/>
          </a:xfrm>
          <a:prstGeom prst="rect">
            <a:avLst/>
          </a:prstGeom>
          <a:solidFill>
            <a:srgbClr val="8DA0CB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Diploid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82" name="Table 663"/>
          <p:cNvGraphicFramePr/>
          <p:nvPr>
            <p:extLst>
              <p:ext uri="{D42A27DB-BD31-4B8C-83A1-F6EECF244321}">
                <p14:modId xmlns:p14="http://schemas.microsoft.com/office/powerpoint/2010/main" val="815763487"/>
              </p:ext>
            </p:extLst>
          </p:nvPr>
        </p:nvGraphicFramePr>
        <p:xfrm>
          <a:off x="8706597" y="4362310"/>
          <a:ext cx="1280160" cy="1280160"/>
        </p:xfrm>
        <a:graphic>
          <a:graphicData uri="http://schemas.openxmlformats.org/drawingml/2006/table">
            <a:tbl>
              <a:tblPr/>
              <a:tblGrid>
                <a:gridCol w="32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00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D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FD8D6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89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8DA0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89D3C7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89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10052494" y="4546912"/>
            <a:ext cx="1049622" cy="338554"/>
          </a:xfrm>
          <a:prstGeom prst="rect">
            <a:avLst/>
          </a:prstGeom>
          <a:solidFill>
            <a:srgbClr val="FD8D62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Polyploid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052494" y="5304313"/>
            <a:ext cx="1090724" cy="338554"/>
          </a:xfrm>
          <a:prstGeom prst="rect">
            <a:avLst/>
          </a:prstGeom>
          <a:solidFill>
            <a:srgbClr val="89D3C7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Aneuploid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982078" y="4198808"/>
            <a:ext cx="1390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Classification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728489" y="5640502"/>
            <a:ext cx="12535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1    </a:t>
            </a:r>
            <a:r>
              <a:rPr lang="en-US" sz="1500" b="1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    3    4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 rot="16200000">
            <a:off x="7847362" y="4789949"/>
            <a:ext cx="13548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1   </a:t>
            </a:r>
            <a:r>
              <a:rPr lang="en-US" sz="1500" b="1" dirty="0" smtClean="0">
                <a:latin typeface="Arial" charset="0"/>
                <a:ea typeface="Arial" charset="0"/>
                <a:cs typeface="Arial" charset="0"/>
              </a:rPr>
              <a:t> 2    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3    4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887128" y="5850765"/>
            <a:ext cx="882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Chr. 12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6200000">
            <a:off x="7819366" y="4833113"/>
            <a:ext cx="88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Chr. 17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Rectangle 100"/>
              <p:cNvSpPr/>
              <p:nvPr/>
            </p:nvSpPr>
            <p:spPr>
              <a:xfrm>
                <a:off x="11060482" y="4904565"/>
                <a:ext cx="489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𝑃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482" y="4904565"/>
                <a:ext cx="4893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/>
              <p:cNvSpPr/>
              <p:nvPr/>
            </p:nvSpPr>
            <p:spPr>
              <a:xfrm>
                <a:off x="11060482" y="4525684"/>
                <a:ext cx="4778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𝑃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482" y="4525684"/>
                <a:ext cx="47788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/>
              <p:cNvSpPr/>
              <p:nvPr/>
            </p:nvSpPr>
            <p:spPr>
              <a:xfrm>
                <a:off x="11060482" y="5288924"/>
                <a:ext cx="467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𝑃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482" y="5288924"/>
                <a:ext cx="46737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/>
          <p:cNvSpPr/>
          <p:nvPr/>
        </p:nvSpPr>
        <p:spPr>
          <a:xfrm>
            <a:off x="8893315" y="3895056"/>
            <a:ext cx="1895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Ploidy proportion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023918" y="5673283"/>
                <a:ext cx="2095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sub>
                    </m:sSub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𝑃</m:t>
                        </m:r>
                      </m:sub>
                    </m:sSub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charset="0"/>
                  <a:ea typeface="Calibri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918" y="5673283"/>
                <a:ext cx="209595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1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9761" y="3195316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   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3    4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8" name="Table 663"/>
          <p:cNvGraphicFramePr/>
          <p:nvPr>
            <p:extLst>
              <p:ext uri="{D42A27DB-BD31-4B8C-83A1-F6EECF244321}">
                <p14:modId xmlns:p14="http://schemas.microsoft.com/office/powerpoint/2010/main" val="1364773639"/>
              </p:ext>
            </p:extLst>
          </p:nvPr>
        </p:nvGraphicFramePr>
        <p:xfrm>
          <a:off x="1995530" y="1418922"/>
          <a:ext cx="1776368" cy="1776368"/>
        </p:xfrm>
        <a:graphic>
          <a:graphicData uri="http://schemas.openxmlformats.org/drawingml/2006/table">
            <a:tbl>
              <a:tblPr/>
              <a:tblGrid>
                <a:gridCol w="4440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40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40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409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2600">
                        <a:alpha val="5607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FF2600">
                        <a:alpha val="1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75</a:t>
                      </a: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FF2600">
                        <a:alpha val="94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bg1"/>
                    </a:solidFill>
                  </a:tcPr>
                </a:tc>
              </a:tr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2600">
                        <a:alpha val="2862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992095" y="2075619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  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2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3    4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310" y="340544"/>
            <a:ext cx="2886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75% of cells have two copies of chromosomes 12 and 17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3567" y="3626498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Chr.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12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94404" y="2107051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Chr. 17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514600" y="1157288"/>
            <a:ext cx="151425" cy="12212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32811" y="2093998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   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3    4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6" name="Table 663"/>
          <p:cNvGraphicFramePr/>
          <p:nvPr>
            <p:extLst>
              <p:ext uri="{D42A27DB-BD31-4B8C-83A1-F6EECF244321}">
                <p14:modId xmlns:p14="http://schemas.microsoft.com/office/powerpoint/2010/main" val="743444920"/>
              </p:ext>
            </p:extLst>
          </p:nvPr>
        </p:nvGraphicFramePr>
        <p:xfrm>
          <a:off x="7348580" y="317604"/>
          <a:ext cx="1776368" cy="1776368"/>
        </p:xfrm>
        <a:graphic>
          <a:graphicData uri="http://schemas.openxmlformats.org/drawingml/2006/table">
            <a:tbl>
              <a:tblPr/>
              <a:tblGrid>
                <a:gridCol w="4440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40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40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409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r>
                        <a:rPr lang="en-US" sz="15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75</a:t>
                      </a: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rot="16200000">
            <a:off x="6345145" y="974301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  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2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3    4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27249" y="4662942"/>
            <a:ext cx="1002614" cy="400110"/>
          </a:xfrm>
          <a:prstGeom prst="rect">
            <a:avLst/>
          </a:prstGeom>
          <a:solidFill>
            <a:srgbClr val="8DA0CB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Diploid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56617" y="2525180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Chr.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12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247454" y="1005733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Chr. 17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867650" y="55970"/>
            <a:ext cx="151425" cy="122125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663"/>
          <p:cNvGraphicFramePr/>
          <p:nvPr>
            <p:extLst>
              <p:ext uri="{D42A27DB-BD31-4B8C-83A1-F6EECF244321}">
                <p14:modId xmlns:p14="http://schemas.microsoft.com/office/powerpoint/2010/main" val="1018912194"/>
              </p:ext>
            </p:extLst>
          </p:nvPr>
        </p:nvGraphicFramePr>
        <p:xfrm>
          <a:off x="7258164" y="3798913"/>
          <a:ext cx="1776368" cy="1776368"/>
        </p:xfrm>
        <a:graphic>
          <a:graphicData uri="http://schemas.openxmlformats.org/drawingml/2006/table">
            <a:tbl>
              <a:tblPr/>
              <a:tblGrid>
                <a:gridCol w="4440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40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440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409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D8D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FD8D6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89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8DA0C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89D3C7"/>
                    </a:solidFill>
                  </a:tcPr>
                </a:tc>
              </a:tr>
              <a:tr h="44409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89D3C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5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13607" marR="113607" marT="6509" marB="650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89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41" y="2835838"/>
            <a:ext cx="3649526" cy="39897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327249" y="4162155"/>
            <a:ext cx="1319776" cy="400110"/>
          </a:xfrm>
          <a:prstGeom prst="rect">
            <a:avLst/>
          </a:prstGeom>
          <a:solidFill>
            <a:srgbClr val="FD8D6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Polyploid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27249" y="5163624"/>
            <a:ext cx="1319776" cy="400110"/>
          </a:xfrm>
          <a:prstGeom prst="rect">
            <a:avLst/>
          </a:prstGeom>
          <a:solidFill>
            <a:srgbClr val="89D3C7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Aneuploid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71862" y="5582501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   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3    4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6284196" y="4462804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  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2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3    4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95668" y="6013683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Chr.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12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186505" y="4494236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Chr. 17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76620" y="3701409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Classification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8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7" y="1634672"/>
            <a:ext cx="4838700" cy="292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1293" y="1241590"/>
            <a:ext cx="318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Screenshot from ginkgo website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7582" y="4863046"/>
            <a:ext cx="5389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qb.cshl.edu</a:t>
            </a:r>
            <a:r>
              <a:rPr lang="en-US" dirty="0" smtClean="0"/>
              <a:t>/ginkgo/?q=results/_t10breast_navin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620657" y="3942608"/>
            <a:ext cx="843148" cy="368135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582" y="3788229"/>
            <a:ext cx="4751944" cy="74369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r="19095"/>
          <a:stretch/>
        </p:blipFill>
        <p:spPr>
          <a:xfrm>
            <a:off x="6642100" y="2525486"/>
            <a:ext cx="4142014" cy="22241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317372" y="5181331"/>
            <a:ext cx="279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Tab-separated file (.txt, .</a:t>
            </a:r>
            <a:r>
              <a:rPr lang="en-US" dirty="0" err="1" smtClean="0"/>
              <a:t>tsv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32401" y="2093791"/>
            <a:ext cx="281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/>
              <a:t> </a:t>
            </a:r>
            <a:r>
              <a:rPr lang="en-US" smtClean="0"/>
              <a:t>row is the column names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63805" y="1108097"/>
            <a:ext cx="3793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These 3 columns are coordinates: the chromosome (CHR) plus the START and END position of </a:t>
            </a: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each coordinate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7984167" y="797438"/>
            <a:ext cx="351881" cy="29445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1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10" y="2024517"/>
            <a:ext cx="3124200" cy="394970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669475" y="1674421"/>
            <a:ext cx="0" cy="3245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6330" y="982949"/>
            <a:ext cx="33058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Each column is a chromosome (up to 4 columns)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7266" y="2253959"/>
            <a:ext cx="23654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First row is the name of each chromosome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>
            <a:off x="5617028" y="2561736"/>
            <a:ext cx="710238" cy="2708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94443" y="3452898"/>
            <a:ext cx="261803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Each row represents the number of chromosomes in an individual cell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5688280" y="2755075"/>
            <a:ext cx="403761" cy="2921331"/>
          </a:xfrm>
          <a:prstGeom prst="righ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878779" y="1674421"/>
            <a:ext cx="0" cy="3500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02684" y="6159943"/>
            <a:ext cx="33058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sz="1700" dirty="0" err="1" smtClean="0">
                <a:latin typeface="Arial" charset="0"/>
                <a:ea typeface="Arial" charset="0"/>
                <a:cs typeface="Arial" charset="0"/>
              </a:rPr>
              <a:t>xls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 or .</a:t>
            </a:r>
            <a:r>
              <a:rPr lang="en-US" sz="1700" dirty="0" err="1" smtClean="0">
                <a:latin typeface="Arial" charset="0"/>
                <a:ea typeface="Arial" charset="0"/>
                <a:cs typeface="Arial" charset="0"/>
              </a:rPr>
              <a:t>xlsx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 file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5692" y="5974217"/>
            <a:ext cx="1153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smtClean="0">
                <a:latin typeface="Arial" charset="0"/>
                <a:ea typeface="Arial" charset="0"/>
                <a:cs typeface="Arial" charset="0"/>
              </a:rPr>
              <a:t>Any name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 flipV="1">
            <a:off x="4191990" y="5818909"/>
            <a:ext cx="1723702" cy="46308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62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72920" y="6258997"/>
            <a:ext cx="5160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cgap.nci.nih.gov</a:t>
            </a:r>
            <a:r>
              <a:rPr lang="en-US" dirty="0" smtClean="0"/>
              <a:t>/Chromosomes/</a:t>
            </a:r>
            <a:r>
              <a:rPr lang="en-US" dirty="0" err="1" smtClean="0"/>
              <a:t>ISCNSymbols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81597" y="970147"/>
            <a:ext cx="0" cy="3245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24459" y="611725"/>
            <a:ext cx="22579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Each column is a cell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95690" y="1313864"/>
            <a:ext cx="23654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First row is the name of each chromosome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420678" y="1193784"/>
            <a:ext cx="475012" cy="162692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0180" y="3537233"/>
            <a:ext cx="16075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Each row is </a:t>
            </a:r>
            <a:r>
              <a:rPr lang="en-US" sz="1700" smtClean="0">
                <a:latin typeface="Arial" charset="0"/>
                <a:ea typeface="Arial" charset="0"/>
                <a:cs typeface="Arial" charset="0"/>
              </a:rPr>
              <a:t>a chromosome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ight Brace 11"/>
          <p:cNvSpPr/>
          <p:nvPr/>
        </p:nvSpPr>
        <p:spPr>
          <a:xfrm flipH="1">
            <a:off x="2672388" y="2734457"/>
            <a:ext cx="392992" cy="2318123"/>
          </a:xfrm>
          <a:prstGeom prst="righ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453402" y="937523"/>
            <a:ext cx="0" cy="3500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24922" y="5444607"/>
            <a:ext cx="33058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sz="1700" dirty="0" err="1" smtClean="0">
                <a:latin typeface="Arial" charset="0"/>
                <a:ea typeface="Arial" charset="0"/>
                <a:cs typeface="Arial" charset="0"/>
              </a:rPr>
              <a:t>xls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 or .</a:t>
            </a:r>
            <a:r>
              <a:rPr lang="en-US" sz="1700" dirty="0" err="1" smtClean="0">
                <a:latin typeface="Arial" charset="0"/>
                <a:ea typeface="Arial" charset="0"/>
                <a:cs typeface="Arial" charset="0"/>
              </a:rPr>
              <a:t>xlsx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 file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4158" y="5444607"/>
            <a:ext cx="1153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smtClean="0">
                <a:latin typeface="Arial" charset="0"/>
                <a:ea typeface="Arial" charset="0"/>
                <a:cs typeface="Arial" charset="0"/>
              </a:rPr>
              <a:t>Any name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67818" y="5420805"/>
            <a:ext cx="246967" cy="19883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96149" y="119825"/>
            <a:ext cx="189918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First column is the chromosome name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405909" y="937523"/>
            <a:ext cx="0" cy="3500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48159" y="989272"/>
            <a:ext cx="0" cy="3245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11903" y="1858366"/>
            <a:ext cx="11693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Optional header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73" y="1374788"/>
            <a:ext cx="5711489" cy="4046016"/>
          </a:xfrm>
          <a:prstGeom prst="rect">
            <a:avLst/>
          </a:prstGeom>
        </p:spPr>
      </p:pic>
      <p:sp>
        <p:nvSpPr>
          <p:cNvPr id="31" name="Right Brace 30"/>
          <p:cNvSpPr/>
          <p:nvPr/>
        </p:nvSpPr>
        <p:spPr>
          <a:xfrm flipH="1">
            <a:off x="2714779" y="1700213"/>
            <a:ext cx="376206" cy="1014417"/>
          </a:xfrm>
          <a:prstGeom prst="righ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8" y="1325210"/>
            <a:ext cx="3771360" cy="4367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16733" y="6488668"/>
            <a:ext cx="5160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cgap.nci.nih.gov</a:t>
            </a:r>
            <a:r>
              <a:rPr lang="en-US" dirty="0" smtClean="0"/>
              <a:t>/Chromosomes/</a:t>
            </a:r>
            <a:r>
              <a:rPr lang="en-US" dirty="0" err="1" smtClean="0"/>
              <a:t>ISCNSymbols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38697" y="997102"/>
            <a:ext cx="0" cy="3245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24459" y="611725"/>
            <a:ext cx="22579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Each column is a cell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5705" y="1801214"/>
            <a:ext cx="43800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Category – indicates different patients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6929438" y="1978185"/>
            <a:ext cx="506267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68769" y="3537233"/>
            <a:ext cx="16075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Each row is </a:t>
            </a:r>
            <a:r>
              <a:rPr lang="en-US" sz="1700" smtClean="0">
                <a:latin typeface="Arial" charset="0"/>
                <a:ea typeface="Arial" charset="0"/>
                <a:cs typeface="Arial" charset="0"/>
              </a:rPr>
              <a:t>a chromosome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ight Brace 11"/>
          <p:cNvSpPr/>
          <p:nvPr/>
        </p:nvSpPr>
        <p:spPr>
          <a:xfrm flipH="1">
            <a:off x="2729540" y="2253688"/>
            <a:ext cx="392992" cy="3210370"/>
          </a:xfrm>
          <a:prstGeom prst="righ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10465" y="997102"/>
            <a:ext cx="0" cy="3500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63684" y="5643444"/>
            <a:ext cx="330581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sz="1700" dirty="0" err="1" smtClean="0">
                <a:latin typeface="Arial" charset="0"/>
                <a:ea typeface="Arial" charset="0"/>
                <a:cs typeface="Arial" charset="0"/>
              </a:rPr>
              <a:t>xls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 or .</a:t>
            </a:r>
            <a:r>
              <a:rPr lang="en-US" sz="1700" dirty="0" err="1" smtClean="0">
                <a:latin typeface="Arial" charset="0"/>
                <a:ea typeface="Arial" charset="0"/>
                <a:cs typeface="Arial" charset="0"/>
              </a:rPr>
              <a:t>xlsx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 file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2920" y="5643444"/>
            <a:ext cx="1153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smtClean="0">
                <a:latin typeface="Arial" charset="0"/>
                <a:ea typeface="Arial" charset="0"/>
                <a:cs typeface="Arial" charset="0"/>
              </a:rPr>
              <a:t>Any name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306580" y="5619642"/>
            <a:ext cx="246967" cy="19883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96149" y="119825"/>
            <a:ext cx="189918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First column is the chromosome name.*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05784" y="997102"/>
            <a:ext cx="0" cy="3500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748159" y="989272"/>
            <a:ext cx="0" cy="3245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78463" y="1365048"/>
            <a:ext cx="11693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Optional header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ight Brace 30"/>
          <p:cNvSpPr/>
          <p:nvPr/>
        </p:nvSpPr>
        <p:spPr>
          <a:xfrm flipH="1">
            <a:off x="2714845" y="1530563"/>
            <a:ext cx="376206" cy="270652"/>
          </a:xfrm>
          <a:prstGeom prst="righ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435705" y="1523241"/>
            <a:ext cx="43800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Cell number (1, 2, </a:t>
            </a:r>
            <a:r>
              <a:rPr lang="is-IS" sz="1700" dirty="0" smtClean="0">
                <a:latin typeface="Arial" charset="0"/>
                <a:ea typeface="Arial" charset="0"/>
                <a:cs typeface="Arial" charset="0"/>
              </a:rPr>
              <a:t>…, n)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929438" y="1700214"/>
            <a:ext cx="506268" cy="1010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32268" y="282477"/>
            <a:ext cx="232608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*</a:t>
            </a:r>
            <a:r>
              <a:rPr lang="en-US" sz="1700" smtClean="0">
                <a:latin typeface="Arial" charset="0"/>
                <a:ea typeface="Arial" charset="0"/>
                <a:cs typeface="Arial" charset="0"/>
              </a:rPr>
              <a:t>All labels in 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the first column should match what is shown here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986810" y="997102"/>
            <a:ext cx="0" cy="3500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553550" y="997102"/>
            <a:ext cx="0" cy="3500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5705" y="2151282"/>
            <a:ext cx="43800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smtClean="0">
                <a:latin typeface="Arial" charset="0"/>
                <a:ea typeface="Arial" charset="0"/>
                <a:cs typeface="Arial" charset="0"/>
              </a:rPr>
              <a:t># of chromosomes (optional)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929438" y="2167494"/>
            <a:ext cx="506268" cy="1607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238698" y="996988"/>
            <a:ext cx="231485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239115" y="3730599"/>
            <a:ext cx="174500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charset="0"/>
                <a:ea typeface="Arial" charset="0"/>
                <a:cs typeface="Arial" charset="0"/>
              </a:rPr>
              <a:t>ISCN symbols are </a:t>
            </a:r>
            <a:r>
              <a:rPr lang="en-US" sz="17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charset="0"/>
                <a:ea typeface="Arial" charset="0"/>
                <a:cs typeface="Arial" charset="0"/>
              </a:rPr>
              <a:t>accepted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39708" y="2967701"/>
            <a:ext cx="21471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Integer indicating # of chromosomes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732847" y="3819951"/>
            <a:ext cx="506268" cy="1607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1"/>
          </p:cNvCxnSpPr>
          <p:nvPr/>
        </p:nvCxnSpPr>
        <p:spPr>
          <a:xfrm flipH="1" flipV="1">
            <a:off x="6286500" y="2967701"/>
            <a:ext cx="853208" cy="30777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r="14989"/>
          <a:stretch/>
        </p:blipFill>
        <p:spPr>
          <a:xfrm>
            <a:off x="2520042" y="2510972"/>
            <a:ext cx="4352245" cy="22241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149133" y="4878904"/>
            <a:ext cx="272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Tab-separated file (.txt, .</a:t>
            </a:r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tsv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7352" y="2436358"/>
            <a:ext cx="3562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600" baseline="30000" dirty="0" smtClean="0">
                <a:latin typeface="Arial" charset="0"/>
                <a:ea typeface="Arial" charset="0"/>
                <a:cs typeface="Arial" charset="0"/>
              </a:rPr>
              <a:t>st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row contains column names. SRR052047 is the ID of 1 single cell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8598" y="906278"/>
            <a:ext cx="3135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These 3 columns are coordinates: the chromosome (CHR) plus the START and END position of </a:t>
            </a: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each coordinate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3862110" y="782924"/>
            <a:ext cx="351881" cy="294458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20996" y="3346049"/>
            <a:ext cx="1862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Each row is a </a:t>
            </a: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chromosomal bin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0416" y="1552138"/>
            <a:ext cx="2480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Each subsequent column is an individual cell.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40603" y="2106566"/>
            <a:ext cx="0" cy="3245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6925765" y="2880305"/>
            <a:ext cx="285344" cy="1854818"/>
          </a:xfrm>
          <a:prstGeom prst="righ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6105" y="4786015"/>
            <a:ext cx="2002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Number of copies at 1 bin in 1 cell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 flipV="1">
            <a:off x="5766433" y="4586515"/>
            <a:ext cx="579672" cy="49188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</p:cNvCxnSpPr>
          <p:nvPr/>
        </p:nvCxnSpPr>
        <p:spPr>
          <a:xfrm flipH="1" flipV="1">
            <a:off x="6903387" y="2676722"/>
            <a:ext cx="293965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555508" y="2814788"/>
            <a:ext cx="288476" cy="1890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363" y="1304691"/>
            <a:ext cx="3274273" cy="33582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280" y="321970"/>
            <a:ext cx="15785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*Sample identifier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39083" y="937523"/>
            <a:ext cx="0" cy="3500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580279" y="937523"/>
            <a:ext cx="0" cy="35009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75850" y="1668067"/>
            <a:ext cx="20388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Column headers (should </a:t>
            </a:r>
            <a:r>
              <a:rPr lang="en-US" sz="1700" smtClean="0">
                <a:latin typeface="Arial" charset="0"/>
                <a:ea typeface="Arial" charset="0"/>
                <a:cs typeface="Arial" charset="0"/>
              </a:rPr>
              <a:t>be named as 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shown here)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980115" y="1913370"/>
            <a:ext cx="487964" cy="115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53807" y="2835416"/>
            <a:ext cx="17473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Each row corresponds to 1 sample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0983" y="566508"/>
            <a:ext cx="15785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ategory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43027" y="368136"/>
            <a:ext cx="15785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Arial" charset="0"/>
                <a:ea typeface="Arial" charset="0"/>
                <a:cs typeface="Arial" charset="0"/>
              </a:rPr>
              <a:t>*Should match column names in copy number file</a:t>
            </a:r>
            <a:endParaRPr lang="en-US" sz="1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7325407" y="2041218"/>
            <a:ext cx="275543" cy="2487919"/>
          </a:xfrm>
          <a:prstGeom prst="rightBrac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0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663"/>
          <p:cNvGraphicFramePr/>
          <p:nvPr>
            <p:extLst>
              <p:ext uri="{D42A27DB-BD31-4B8C-83A1-F6EECF244321}">
                <p14:modId xmlns:p14="http://schemas.microsoft.com/office/powerpoint/2010/main" val="1218170465"/>
              </p:ext>
            </p:extLst>
          </p:nvPr>
        </p:nvGraphicFramePr>
        <p:xfrm>
          <a:off x="2603473" y="1668438"/>
          <a:ext cx="1043670" cy="592352"/>
        </p:xfrm>
        <a:graphic>
          <a:graphicData uri="http://schemas.openxmlformats.org/drawingml/2006/table">
            <a:tbl>
              <a:tblPr/>
              <a:tblGrid>
                <a:gridCol w="173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" name="Shape 660"/>
          <p:cNvSpPr/>
          <p:nvPr/>
        </p:nvSpPr>
        <p:spPr>
          <a:xfrm rot="16200000">
            <a:off x="2213653" y="1779880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4749670" y="2714136"/>
            <a:ext cx="5255" cy="850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663"/>
          <p:cNvGraphicFramePr/>
          <p:nvPr>
            <p:extLst>
              <p:ext uri="{D42A27DB-BD31-4B8C-83A1-F6EECF244321}">
                <p14:modId xmlns:p14="http://schemas.microsoft.com/office/powerpoint/2010/main" val="305726845"/>
              </p:ext>
            </p:extLst>
          </p:nvPr>
        </p:nvGraphicFramePr>
        <p:xfrm>
          <a:off x="918755" y="2192697"/>
          <a:ext cx="680748" cy="406028"/>
        </p:xfrm>
        <a:graphic>
          <a:graphicData uri="http://schemas.openxmlformats.org/drawingml/2006/table">
            <a:tbl>
              <a:tblPr/>
              <a:tblGrid>
                <a:gridCol w="113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4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4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4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34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34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015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5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 dirty="0"/>
                    </a:p>
                  </a:txBody>
                  <a:tcPr marL="35718" marR="35718" marT="2047" marB="2047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15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5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 dirty="0"/>
                    </a:p>
                  </a:txBody>
                  <a:tcPr marL="35718" marR="35718" marT="2047" marB="2047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 dirty="0"/>
                    </a:p>
                  </a:txBody>
                  <a:tcPr marL="35718" marR="35718" marT="2047" marB="2047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 dirty="0"/>
                    </a:p>
                  </a:txBody>
                  <a:tcPr marL="35718" marR="35718" marT="2047" marB="2047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 dirty="0"/>
                    </a:p>
                  </a:txBody>
                  <a:tcPr marL="35718" marR="35718" marT="2047" marB="2047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6" name="Shape 660"/>
          <p:cNvSpPr/>
          <p:nvPr/>
        </p:nvSpPr>
        <p:spPr>
          <a:xfrm>
            <a:off x="2563187" y="1382061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Table 663"/>
          <p:cNvGraphicFramePr/>
          <p:nvPr>
            <p:extLst>
              <p:ext uri="{D42A27DB-BD31-4B8C-83A1-F6EECF244321}">
                <p14:modId xmlns:p14="http://schemas.microsoft.com/office/powerpoint/2010/main" val="1829398404"/>
              </p:ext>
            </p:extLst>
          </p:nvPr>
        </p:nvGraphicFramePr>
        <p:xfrm>
          <a:off x="4310117" y="1286802"/>
          <a:ext cx="642268" cy="985398"/>
        </p:xfrm>
        <a:graphic>
          <a:graphicData uri="http://schemas.openxmlformats.org/drawingml/2006/table">
            <a:tbl>
              <a:tblPr/>
              <a:tblGrid>
                <a:gridCol w="1605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5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8" name="Shape 660"/>
          <p:cNvSpPr/>
          <p:nvPr/>
        </p:nvSpPr>
        <p:spPr>
          <a:xfrm>
            <a:off x="4358572" y="1009977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660"/>
          <p:cNvSpPr/>
          <p:nvPr/>
        </p:nvSpPr>
        <p:spPr>
          <a:xfrm rot="16200000">
            <a:off x="3513512" y="1648331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0" name="Table 663"/>
          <p:cNvGraphicFramePr/>
          <p:nvPr>
            <p:extLst>
              <p:ext uri="{D42A27DB-BD31-4B8C-83A1-F6EECF244321}">
                <p14:modId xmlns:p14="http://schemas.microsoft.com/office/powerpoint/2010/main" val="257488735"/>
              </p:ext>
            </p:extLst>
          </p:nvPr>
        </p:nvGraphicFramePr>
        <p:xfrm>
          <a:off x="931377" y="2791428"/>
          <a:ext cx="453832" cy="406028"/>
        </p:xfrm>
        <a:graphic>
          <a:graphicData uri="http://schemas.openxmlformats.org/drawingml/2006/table">
            <a:tbl>
              <a:tblPr/>
              <a:tblGrid>
                <a:gridCol w="113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4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4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4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15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5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15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5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/>
                    </a:p>
                  </a:txBody>
                  <a:tcPr marL="35718" marR="35718" marT="2047" marB="2047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 dirty="0"/>
                    </a:p>
                  </a:txBody>
                  <a:tcPr marL="35718" marR="35718" marT="2047" marB="2047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 dirty="0"/>
                    </a:p>
                  </a:txBody>
                  <a:tcPr marL="35718" marR="35718" marT="2047" marB="2047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600" dirty="0"/>
                    </a:p>
                  </a:txBody>
                  <a:tcPr marL="35718" marR="35718" marT="2047" marB="2047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2" name="Shape 660"/>
          <p:cNvSpPr/>
          <p:nvPr/>
        </p:nvSpPr>
        <p:spPr>
          <a:xfrm>
            <a:off x="4381014" y="721622"/>
            <a:ext cx="39914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.bed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660"/>
          <p:cNvSpPr/>
          <p:nvPr/>
        </p:nvSpPr>
        <p:spPr>
          <a:xfrm>
            <a:off x="2712122" y="1119316"/>
            <a:ext cx="732573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, 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xlsx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660"/>
          <p:cNvSpPr/>
          <p:nvPr/>
        </p:nvSpPr>
        <p:spPr>
          <a:xfrm>
            <a:off x="1403559" y="977514"/>
            <a:ext cx="68768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File type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660"/>
          <p:cNvSpPr/>
          <p:nvPr/>
        </p:nvSpPr>
        <p:spPr>
          <a:xfrm>
            <a:off x="2899284" y="2314262"/>
            <a:ext cx="45204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smtClean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660"/>
          <p:cNvSpPr/>
          <p:nvPr/>
        </p:nvSpPr>
        <p:spPr>
          <a:xfrm>
            <a:off x="4026275" y="2315121"/>
            <a:ext cx="1127360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>
                <a:latin typeface="Arial" panose="020B0604020202020204" pitchFamily="34" charset="0"/>
                <a:cs typeface="Arial" panose="020B0604020202020204" pitchFamily="34" charset="0"/>
              </a:rPr>
              <a:t>SKY, </a:t>
            </a:r>
            <a:r>
              <a:rPr lang="en-US" sz="1218" b="1" smtClean="0">
                <a:latin typeface="Arial" panose="020B0604020202020204" pitchFamily="34" charset="0"/>
                <a:cs typeface="Arial" panose="020B0604020202020204" pitchFamily="34" charset="0"/>
              </a:rPr>
              <a:t>SC-WGS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660"/>
          <p:cNvSpPr/>
          <p:nvPr/>
        </p:nvSpPr>
        <p:spPr>
          <a:xfrm>
            <a:off x="3406929" y="76406"/>
            <a:ext cx="44242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660"/>
          <p:cNvSpPr/>
          <p:nvPr/>
        </p:nvSpPr>
        <p:spPr>
          <a:xfrm rot="16200000">
            <a:off x="4297444" y="3087338"/>
            <a:ext cx="59150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Ginkgo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660"/>
          <p:cNvSpPr/>
          <p:nvPr/>
        </p:nvSpPr>
        <p:spPr>
          <a:xfrm>
            <a:off x="4419848" y="3648174"/>
            <a:ext cx="764633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.bam files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660"/>
          <p:cNvSpPr/>
          <p:nvPr/>
        </p:nvSpPr>
        <p:spPr>
          <a:xfrm>
            <a:off x="2308919" y="692524"/>
            <a:ext cx="1790555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matrices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41029" y="708410"/>
            <a:ext cx="288560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pe 660"/>
          <p:cNvSpPr/>
          <p:nvPr/>
        </p:nvSpPr>
        <p:spPr>
          <a:xfrm>
            <a:off x="3406929" y="4377104"/>
            <a:ext cx="88485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4301484" y="3931778"/>
            <a:ext cx="500681" cy="483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H="1" flipV="1">
            <a:off x="3418865" y="3927479"/>
            <a:ext cx="169681" cy="465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660"/>
          <p:cNvSpPr/>
          <p:nvPr/>
        </p:nvSpPr>
        <p:spPr>
          <a:xfrm>
            <a:off x="2528500" y="3272873"/>
            <a:ext cx="1624693" cy="47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Fluorescent labeling </a:t>
            </a: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and counting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660"/>
          <p:cNvSpPr/>
          <p:nvPr/>
        </p:nvSpPr>
        <p:spPr>
          <a:xfrm>
            <a:off x="3008358" y="4748291"/>
            <a:ext cx="168199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Control vs </a:t>
            </a: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Treatment A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3117826" y="2681680"/>
            <a:ext cx="1" cy="607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3683203" y="2631931"/>
            <a:ext cx="496989" cy="640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5179474" y="1837943"/>
            <a:ext cx="126537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660"/>
          <p:cNvSpPr/>
          <p:nvPr/>
        </p:nvSpPr>
        <p:spPr>
          <a:xfrm rot="16200000">
            <a:off x="5129104" y="3453295"/>
            <a:ext cx="125258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reatment labels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4381014" y="4503263"/>
            <a:ext cx="1562279" cy="20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5897367" y="1821339"/>
            <a:ext cx="6156" cy="2661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hape 660"/>
          <p:cNvSpPr/>
          <p:nvPr/>
        </p:nvSpPr>
        <p:spPr>
          <a:xfrm>
            <a:off x="5378996" y="1225157"/>
            <a:ext cx="892873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Aneuvis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660"/>
          <p:cNvSpPr/>
          <p:nvPr/>
        </p:nvSpPr>
        <p:spPr>
          <a:xfrm rot="16200000">
            <a:off x="4499129" y="3048889"/>
            <a:ext cx="84959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Aneufinder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660"/>
          <p:cNvSpPr/>
          <p:nvPr/>
        </p:nvSpPr>
        <p:spPr>
          <a:xfrm>
            <a:off x="6572238" y="630879"/>
            <a:ext cx="65081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504348" y="646765"/>
            <a:ext cx="288560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Shape 660"/>
          <p:cNvSpPr/>
          <p:nvPr/>
        </p:nvSpPr>
        <p:spPr>
          <a:xfrm>
            <a:off x="7626245" y="2810211"/>
            <a:ext cx="1694053" cy="1595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Table summary</a:t>
            </a:r>
          </a:p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</a:p>
          <a:p>
            <a:pPr defTabSz="857262">
              <a:defRPr sz="1300"/>
            </a:pPr>
            <a:endParaRPr lang="en-US" sz="1218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</a:p>
          <a:p>
            <a:pPr defTabSz="857262">
              <a:defRPr sz="1300"/>
            </a:pPr>
            <a:r>
              <a:rPr lang="en-US" sz="1218" b="1" dirty="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Cross-platform</a:t>
            </a:r>
          </a:p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hape 660"/>
          <p:cNvSpPr/>
          <p:nvPr/>
        </p:nvSpPr>
        <p:spPr>
          <a:xfrm>
            <a:off x="6667930" y="3615487"/>
            <a:ext cx="1232389" cy="47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Table summary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657601" y="1057229"/>
            <a:ext cx="2136067" cy="121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defTabSz="857262">
              <a:buFontTx/>
              <a:buChar char="-"/>
              <a:defRPr sz="1300"/>
            </a:pPr>
            <a:r>
              <a:rPr lang="en-US" sz="1218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Heatmaps</a:t>
            </a:r>
            <a:endParaRPr lang="en-US"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defTabSz="857262">
              <a:buFontTx/>
              <a:buChar char="-"/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en-US"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endParaRPr lang="en-US"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218" b="1" dirty="0">
                <a:latin typeface="Arial" panose="020B0604020202020204" pitchFamily="34" charset="0"/>
                <a:cs typeface="Arial" panose="020B0604020202020204" pitchFamily="34" charset="0"/>
              </a:rPr>
              <a:t>Cross-platform</a:t>
            </a: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- Cross-label</a:t>
            </a:r>
            <a:endParaRPr lang="en-US"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139702" y="597967"/>
            <a:ext cx="7482731" cy="2088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663"/>
          <p:cNvGraphicFramePr/>
          <p:nvPr>
            <p:extLst/>
          </p:nvPr>
        </p:nvGraphicFramePr>
        <p:xfrm>
          <a:off x="2603473" y="1668438"/>
          <a:ext cx="1043670" cy="592352"/>
        </p:xfrm>
        <a:graphic>
          <a:graphicData uri="http://schemas.openxmlformats.org/drawingml/2006/table">
            <a:tbl>
              <a:tblPr/>
              <a:tblGrid>
                <a:gridCol w="173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3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08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" name="Shape 660"/>
          <p:cNvSpPr/>
          <p:nvPr/>
        </p:nvSpPr>
        <p:spPr>
          <a:xfrm rot="16200000">
            <a:off x="2213653" y="1779880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4749670" y="2714136"/>
            <a:ext cx="5255" cy="850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hape 660"/>
          <p:cNvSpPr/>
          <p:nvPr/>
        </p:nvSpPr>
        <p:spPr>
          <a:xfrm>
            <a:off x="2563187" y="1382061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Table 663"/>
          <p:cNvGraphicFramePr/>
          <p:nvPr>
            <p:extLst/>
          </p:nvPr>
        </p:nvGraphicFramePr>
        <p:xfrm>
          <a:off x="4310117" y="1286802"/>
          <a:ext cx="642268" cy="985398"/>
        </p:xfrm>
        <a:graphic>
          <a:graphicData uri="http://schemas.openxmlformats.org/drawingml/2006/table">
            <a:tbl>
              <a:tblPr/>
              <a:tblGrid>
                <a:gridCol w="1605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5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5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/>
                </a:tc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423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/>
                    </a:p>
                  </a:txBody>
                  <a:tcPr marL="46458" marR="46458" marT="2662" marB="2662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800" dirty="0"/>
                    </a:p>
                  </a:txBody>
                  <a:tcPr marL="46458" marR="46458" marT="2662" marB="2662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8" name="Shape 660"/>
          <p:cNvSpPr/>
          <p:nvPr/>
        </p:nvSpPr>
        <p:spPr>
          <a:xfrm>
            <a:off x="4358572" y="1009977"/>
            <a:ext cx="44403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660"/>
          <p:cNvSpPr/>
          <p:nvPr/>
        </p:nvSpPr>
        <p:spPr>
          <a:xfrm rot="16200000">
            <a:off x="3513512" y="1648331"/>
            <a:ext cx="110927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660"/>
          <p:cNvSpPr/>
          <p:nvPr/>
        </p:nvSpPr>
        <p:spPr>
          <a:xfrm>
            <a:off x="4381014" y="721622"/>
            <a:ext cx="39914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.bed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660"/>
          <p:cNvSpPr/>
          <p:nvPr/>
        </p:nvSpPr>
        <p:spPr>
          <a:xfrm>
            <a:off x="2712122" y="1119316"/>
            <a:ext cx="732573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, .</a:t>
            </a:r>
            <a:r>
              <a:rPr lang="en-US" sz="1218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xlsx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660"/>
          <p:cNvSpPr/>
          <p:nvPr/>
        </p:nvSpPr>
        <p:spPr>
          <a:xfrm>
            <a:off x="2899284" y="2314262"/>
            <a:ext cx="45204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smtClean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660"/>
          <p:cNvSpPr/>
          <p:nvPr/>
        </p:nvSpPr>
        <p:spPr>
          <a:xfrm>
            <a:off x="4026275" y="2315121"/>
            <a:ext cx="1127360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>
                <a:latin typeface="Arial" panose="020B0604020202020204" pitchFamily="34" charset="0"/>
                <a:cs typeface="Arial" panose="020B0604020202020204" pitchFamily="34" charset="0"/>
              </a:rPr>
              <a:t>SKY, </a:t>
            </a:r>
            <a:r>
              <a:rPr lang="en-US" sz="1218" b="1" smtClean="0">
                <a:latin typeface="Arial" panose="020B0604020202020204" pitchFamily="34" charset="0"/>
                <a:cs typeface="Arial" panose="020B0604020202020204" pitchFamily="34" charset="0"/>
              </a:rPr>
              <a:t>SC-WGS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660"/>
          <p:cNvSpPr/>
          <p:nvPr/>
        </p:nvSpPr>
        <p:spPr>
          <a:xfrm>
            <a:off x="3406929" y="76406"/>
            <a:ext cx="44242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660"/>
          <p:cNvSpPr/>
          <p:nvPr/>
        </p:nvSpPr>
        <p:spPr>
          <a:xfrm rot="16200000">
            <a:off x="4297444" y="3087338"/>
            <a:ext cx="59150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Ginkgo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660"/>
          <p:cNvSpPr/>
          <p:nvPr/>
        </p:nvSpPr>
        <p:spPr>
          <a:xfrm>
            <a:off x="4419848" y="3648174"/>
            <a:ext cx="764633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.bam files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Shape 660"/>
          <p:cNvSpPr/>
          <p:nvPr/>
        </p:nvSpPr>
        <p:spPr>
          <a:xfrm>
            <a:off x="2308919" y="692524"/>
            <a:ext cx="1790555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matrices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41029" y="708410"/>
            <a:ext cx="288560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pe 660"/>
          <p:cNvSpPr/>
          <p:nvPr/>
        </p:nvSpPr>
        <p:spPr>
          <a:xfrm>
            <a:off x="3406929" y="4377104"/>
            <a:ext cx="884858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4301484" y="3931778"/>
            <a:ext cx="500681" cy="4839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H="1" flipV="1">
            <a:off x="3418865" y="3927479"/>
            <a:ext cx="169681" cy="465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hape 660"/>
          <p:cNvSpPr/>
          <p:nvPr/>
        </p:nvSpPr>
        <p:spPr>
          <a:xfrm>
            <a:off x="2528500" y="3272873"/>
            <a:ext cx="1624693" cy="47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7625" tIns="47625" rIns="47625" bIns="47625" numCol="1" anchor="ctr">
            <a:spAutoFit/>
          </a:bodyPr>
          <a:lstStyle/>
          <a:p>
            <a:pPr algn="ctr"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Fluorescent labeling </a:t>
            </a: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and counting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660"/>
          <p:cNvSpPr/>
          <p:nvPr/>
        </p:nvSpPr>
        <p:spPr>
          <a:xfrm>
            <a:off x="3008358" y="4748291"/>
            <a:ext cx="168199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Control vs Treatment A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3117826" y="2681680"/>
            <a:ext cx="1" cy="6077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3683203" y="2631931"/>
            <a:ext cx="496989" cy="640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>
            <a:off x="5179474" y="1837943"/>
            <a:ext cx="126537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660"/>
          <p:cNvSpPr/>
          <p:nvPr/>
        </p:nvSpPr>
        <p:spPr>
          <a:xfrm rot="16200000">
            <a:off x="5129104" y="3453295"/>
            <a:ext cx="1252587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18" dirty="0" smtClean="0">
                <a:latin typeface="Arial" panose="020B0604020202020204" pitchFamily="34" charset="0"/>
                <a:cs typeface="Arial" panose="020B0604020202020204" pitchFamily="34" charset="0"/>
              </a:rPr>
              <a:t>reatment labels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4381014" y="4503263"/>
            <a:ext cx="1562279" cy="20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90D2FF07-75DF-400F-B5F2-AA13A0F847F4}"/>
              </a:ext>
            </a:extLst>
          </p:cNvPr>
          <p:cNvCxnSpPr>
            <a:cxnSpLocks/>
          </p:cNvCxnSpPr>
          <p:nvPr/>
        </p:nvCxnSpPr>
        <p:spPr>
          <a:xfrm flipV="1">
            <a:off x="5897367" y="1821339"/>
            <a:ext cx="6156" cy="2661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hape 660"/>
          <p:cNvSpPr/>
          <p:nvPr/>
        </p:nvSpPr>
        <p:spPr>
          <a:xfrm>
            <a:off x="5378996" y="1225157"/>
            <a:ext cx="892873" cy="3424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Aneuvis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Shape 660"/>
          <p:cNvSpPr/>
          <p:nvPr/>
        </p:nvSpPr>
        <p:spPr>
          <a:xfrm rot="16200000">
            <a:off x="4499129" y="3048889"/>
            <a:ext cx="849592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smtClean="0">
                <a:latin typeface="Arial" panose="020B0604020202020204" pitchFamily="34" charset="0"/>
                <a:cs typeface="Arial" panose="020B0604020202020204" pitchFamily="34" charset="0"/>
              </a:rPr>
              <a:t>Aneufinder</a:t>
            </a:r>
            <a:endParaRPr sz="121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Shape 660"/>
          <p:cNvSpPr/>
          <p:nvPr/>
        </p:nvSpPr>
        <p:spPr>
          <a:xfrm>
            <a:off x="6572238" y="630879"/>
            <a:ext cx="650819" cy="283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endParaRPr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504348" y="646765"/>
            <a:ext cx="3011127" cy="1890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560765" y="949935"/>
            <a:ext cx="2954710" cy="1591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742950" lvl="1" indent="-285750" defTabSz="857262">
              <a:buFontTx/>
              <a:buChar char="-"/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Copy number </a:t>
            </a:r>
            <a:r>
              <a:rPr lang="en-US" sz="1218" b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18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eatmaps</a:t>
            </a:r>
            <a:endParaRPr lang="en-US" sz="1218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defTabSz="857262">
              <a:buFontTx/>
              <a:buChar char="-"/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Measures of chromosome number variation (Table)</a:t>
            </a:r>
          </a:p>
          <a:p>
            <a:pPr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Statistical Inference</a:t>
            </a: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- Between experimental platforms</a:t>
            </a:r>
          </a:p>
          <a:p>
            <a:pPr lvl="1" defTabSz="857262">
              <a:defRPr sz="1300"/>
            </a:pPr>
            <a:r>
              <a:rPr lang="en-US" sz="1218" b="1" dirty="0" smtClean="0">
                <a:latin typeface="Arial" panose="020B0604020202020204" pitchFamily="34" charset="0"/>
                <a:cs typeface="Arial" panose="020B0604020202020204" pitchFamily="34" charset="0"/>
              </a:rPr>
              <a:t>- Between treatments</a:t>
            </a:r>
            <a:endParaRPr lang="en-US" sz="121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139702" y="597967"/>
            <a:ext cx="7482731" cy="2088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75" y="360010"/>
            <a:ext cx="3346819" cy="237845"/>
          </a:xfrm>
          <a:prstGeom prst="rect">
            <a:avLst/>
          </a:prstGeom>
        </p:spPr>
      </p:pic>
      <p:sp>
        <p:nvSpPr>
          <p:cNvPr id="41" name="Shape 660"/>
          <p:cNvSpPr/>
          <p:nvPr/>
        </p:nvSpPr>
        <p:spPr>
          <a:xfrm>
            <a:off x="1740805" y="484881"/>
            <a:ext cx="26770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Shape 660"/>
          <p:cNvSpPr/>
          <p:nvPr/>
        </p:nvSpPr>
        <p:spPr>
          <a:xfrm>
            <a:off x="1750197" y="5304375"/>
            <a:ext cx="283732" cy="46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7625" tIns="47625" rIns="47625" bIns="47625" numCol="1" anchor="ctr">
            <a:spAutoFit/>
          </a:bodyPr>
          <a:lstStyle/>
          <a:p>
            <a:pPr defTabSz="857262">
              <a:defRPr sz="1300"/>
            </a:pP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10493</TotalTime>
  <Words>1982</Words>
  <Application>Microsoft Macintosh PowerPoint</Application>
  <PresentationFormat>Widescreen</PresentationFormat>
  <Paragraphs>432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Cambria Math</vt:lpstr>
      <vt:lpstr>Times New Roman</vt:lpstr>
      <vt:lpstr>Arial</vt:lpstr>
      <vt:lpstr>Office Theme</vt:lpstr>
      <vt:lpstr>Aneuvis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Polyploidization rate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Aneuvis figures</dc:title>
  <dc:creator>Daniel Pique</dc:creator>
  <cp:lastModifiedBy>Daniel Pique</cp:lastModifiedBy>
  <cp:revision>88</cp:revision>
  <dcterms:created xsi:type="dcterms:W3CDTF">2018-05-03T14:49:47Z</dcterms:created>
  <dcterms:modified xsi:type="dcterms:W3CDTF">2018-05-12T17:30:37Z</dcterms:modified>
</cp:coreProperties>
</file>